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40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77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718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956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195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435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674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913" algn="l" defTabSz="9144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1D1D1A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6350" cap="flat">
              <a:solidFill>
                <a:srgbClr val="1D1D1A"/>
              </a:solidFill>
              <a:prstDash val="solid"/>
              <a:miter lim="800000"/>
            </a:ln>
          </a:left>
          <a:right>
            <a:ln w="6350" cap="flat">
              <a:solidFill>
                <a:srgbClr val="1D1D1A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D1D1A"/>
              </a:solidFill>
              <a:prstDash val="solid"/>
              <a:round/>
            </a:ln>
          </a:top>
          <a:bottom>
            <a:ln w="6350" cap="flat">
              <a:solidFill>
                <a:srgbClr val="1D1D1A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1D1D1A"/>
              </a:solidFill>
              <a:prstDash val="solid"/>
              <a:miter lim="800000"/>
            </a:ln>
          </a:top>
          <a:bottom>
            <a:ln w="6350" cap="flat">
              <a:solidFill>
                <a:srgbClr val="1D1D1A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D1D1A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6350" cap="flat">
              <a:solidFill>
                <a:schemeClr val="accent3"/>
              </a:solidFill>
              <a:prstDash val="solid"/>
              <a:miter lim="800000"/>
            </a:ln>
          </a:left>
          <a:right>
            <a:ln w="6350" cap="flat">
              <a:solidFill>
                <a:schemeClr val="accent3"/>
              </a:solidFill>
              <a:prstDash val="solid"/>
              <a:miter lim="8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6350" cap="flat">
              <a:solidFill>
                <a:schemeClr val="accent3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chemeClr val="accent3"/>
              </a:solidFill>
              <a:prstDash val="solid"/>
              <a:miter lim="800000"/>
            </a:ln>
          </a:top>
          <a:bottom>
            <a:ln w="6350" cap="flat">
              <a:solidFill>
                <a:schemeClr val="accent3"/>
              </a:solidFill>
              <a:prstDash val="solid"/>
              <a:miter lim="8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rgbClr val="F6CACC"/>
          </a:solidFill>
        </a:fill>
      </a:tcStyle>
    </a:wholeTbl>
    <a:band2H>
      <a:tcTxStyle/>
      <a:tcStyle>
        <a:tcBdr/>
        <a:fill>
          <a:solidFill>
            <a:srgbClr val="FBE6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381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381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rgbClr val="F8D3CA"/>
          </a:solidFill>
        </a:fill>
      </a:tcStyle>
    </a:wholeTbl>
    <a:band2H>
      <a:tcTxStyle/>
      <a:tcStyle>
        <a:tcBdr/>
        <a:fill>
          <a:solidFill>
            <a:srgbClr val="FCEA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381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381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rgbClr val="CCE5EA"/>
          </a:solidFill>
        </a:fill>
      </a:tcStyle>
    </a:wholeTbl>
    <a:band2H>
      <a:tcTxStyle/>
      <a:tcStyle>
        <a:tcBdr/>
        <a:fill>
          <a:solidFill>
            <a:srgbClr val="E7F2F5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38100" cap="flat">
              <a:solidFill>
                <a:srgbClr val="666666"/>
              </a:solidFill>
              <a:prstDash val="solid"/>
              <a:round/>
            </a:ln>
          </a:top>
          <a:bottom>
            <a:ln w="127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solidFill>
                <a:srgbClr val="666666"/>
              </a:solidFill>
              <a:prstDash val="solid"/>
              <a:round/>
            </a:ln>
          </a:left>
          <a:right>
            <a:ln w="12700" cap="flat">
              <a:solidFill>
                <a:srgbClr val="666666"/>
              </a:solidFill>
              <a:prstDash val="solid"/>
              <a:round/>
            </a:ln>
          </a:right>
          <a:top>
            <a:ln w="12700" cap="flat">
              <a:solidFill>
                <a:srgbClr val="666666"/>
              </a:solidFill>
              <a:prstDash val="solid"/>
              <a:round/>
            </a:ln>
          </a:top>
          <a:bottom>
            <a:ln w="38100" cap="flat">
              <a:solidFill>
                <a:srgbClr val="666666"/>
              </a:solidFill>
              <a:prstDash val="solid"/>
              <a:round/>
            </a:ln>
          </a:bottom>
          <a:insideH>
            <a:ln w="12700" cap="flat">
              <a:solidFill>
                <a:srgbClr val="666666"/>
              </a:solidFill>
              <a:prstDash val="solid"/>
              <a:round/>
            </a:ln>
          </a:insideH>
          <a:insideV>
            <a:ln w="12700" cap="flat">
              <a:solidFill>
                <a:srgbClr val="666666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66666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1D1D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D1D1A"/>
              </a:solidFill>
              <a:prstDash val="solid"/>
              <a:round/>
            </a:ln>
          </a:top>
          <a:bottom>
            <a:ln w="254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66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66666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D1D1A"/>
              </a:solidFill>
              <a:prstDash val="solid"/>
              <a:round/>
            </a:ln>
          </a:top>
          <a:bottom>
            <a:ln w="25400" cap="flat">
              <a:solidFill>
                <a:srgbClr val="1D1D1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Shape 5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48" name="Shape 5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219303" latinLnBrk="0">
      <a:defRPr sz="1600">
        <a:latin typeface="+mj-lt"/>
        <a:ea typeface="+mj-ea"/>
        <a:cs typeface="+mj-cs"/>
        <a:sym typeface="Calibri"/>
      </a:defRPr>
    </a:lvl1pPr>
    <a:lvl2pPr indent="228600" defTabSz="1219303" latinLnBrk="0">
      <a:defRPr sz="1600">
        <a:latin typeface="+mj-lt"/>
        <a:ea typeface="+mj-ea"/>
        <a:cs typeface="+mj-cs"/>
        <a:sym typeface="Calibri"/>
      </a:defRPr>
    </a:lvl2pPr>
    <a:lvl3pPr indent="457200" defTabSz="1219303" latinLnBrk="0">
      <a:defRPr sz="1600">
        <a:latin typeface="+mj-lt"/>
        <a:ea typeface="+mj-ea"/>
        <a:cs typeface="+mj-cs"/>
        <a:sym typeface="Calibri"/>
      </a:defRPr>
    </a:lvl3pPr>
    <a:lvl4pPr indent="685800" defTabSz="1219303" latinLnBrk="0">
      <a:defRPr sz="1600">
        <a:latin typeface="+mj-lt"/>
        <a:ea typeface="+mj-ea"/>
        <a:cs typeface="+mj-cs"/>
        <a:sym typeface="Calibri"/>
      </a:defRPr>
    </a:lvl4pPr>
    <a:lvl5pPr indent="914400" defTabSz="1219303" latinLnBrk="0">
      <a:defRPr sz="1600">
        <a:latin typeface="+mj-lt"/>
        <a:ea typeface="+mj-ea"/>
        <a:cs typeface="+mj-cs"/>
        <a:sym typeface="Calibri"/>
      </a:defRPr>
    </a:lvl5pPr>
    <a:lvl6pPr indent="1143000" defTabSz="1219303" latinLnBrk="0">
      <a:defRPr sz="1600">
        <a:latin typeface="+mj-lt"/>
        <a:ea typeface="+mj-ea"/>
        <a:cs typeface="+mj-cs"/>
        <a:sym typeface="Calibri"/>
      </a:defRPr>
    </a:lvl6pPr>
    <a:lvl7pPr indent="1371600" defTabSz="1219303" latinLnBrk="0">
      <a:defRPr sz="1600">
        <a:latin typeface="+mj-lt"/>
        <a:ea typeface="+mj-ea"/>
        <a:cs typeface="+mj-cs"/>
        <a:sym typeface="Calibri"/>
      </a:defRPr>
    </a:lvl7pPr>
    <a:lvl8pPr indent="1600200" defTabSz="1219303" latinLnBrk="0">
      <a:defRPr sz="1600">
        <a:latin typeface="+mj-lt"/>
        <a:ea typeface="+mj-ea"/>
        <a:cs typeface="+mj-cs"/>
        <a:sym typeface="Calibri"/>
      </a:defRPr>
    </a:lvl8pPr>
    <a:lvl9pPr indent="1828800" defTabSz="1219303" latinLnBrk="0">
      <a:defRPr sz="16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8" name="Shape 51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79" name="Shape 5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indent="914400">
              <a:lnSpc>
                <a:spcPct val="115000"/>
              </a:lnSpc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(notes) add hyperlinks with definitions </a:t>
            </a:r>
          </a:p>
          <a:p>
            <a:pPr marL="457200" indent="-342900">
              <a:lnSpc>
                <a:spcPct val="115000"/>
              </a:lnSpc>
              <a:spcBef>
                <a:spcPts val="1200"/>
              </a:spcBef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Soundness: A Sound statement is a true statement whose composed sub-statements all accountably true, and the overall constructed statement also can be assessed to be true.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The degree of a statement to be sound is its Soundness assessment.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Precision</a:t>
            </a:r>
            <a:r>
              <a:rPr b="0"/>
              <a:t> (The result has a outer boundary)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Termination </a:t>
            </a:r>
            <a:r>
              <a:rPr b="0"/>
              <a:t>(It will come to completion)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1" name="Shape 55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72" name="Shape 55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indent="914400">
              <a:lnSpc>
                <a:spcPct val="115000"/>
              </a:lnSpc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(notes) add hyperlinks with definitions </a:t>
            </a:r>
          </a:p>
          <a:p>
            <a:pPr marL="457200" indent="-342900">
              <a:lnSpc>
                <a:spcPct val="115000"/>
              </a:lnSpc>
              <a:spcBef>
                <a:spcPts val="1200"/>
              </a:spcBef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Soundness: A Sound statement is a true statement whose composed sub-statements all accountably true, and the overall constructed statement also can be assessed to be true.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The degree of a statement to be sound is its Soundness assessment.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Precision</a:t>
            </a:r>
            <a:r>
              <a:rPr b="0"/>
              <a:t> (The result has a outer boundary)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Termination </a:t>
            </a:r>
            <a:r>
              <a:rPr b="0"/>
              <a:t>(It will come to completion)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9" name="Shape 62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30" name="Shape 6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indent="914400">
              <a:lnSpc>
                <a:spcPct val="115000"/>
              </a:lnSpc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(notes) add hyperlinks with definitions </a:t>
            </a:r>
          </a:p>
          <a:p>
            <a:pPr marL="457200" indent="-342900">
              <a:lnSpc>
                <a:spcPct val="115000"/>
              </a:lnSpc>
              <a:spcBef>
                <a:spcPts val="1200"/>
              </a:spcBef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Soundness: A Sound statement is a true statement whose composed sub-statements all accountably true, and the overall constructed statement also can be assessed to be true.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The degree of a statement to be sound is its Soundness assessment.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Precision</a:t>
            </a:r>
            <a:r>
              <a:rPr b="0"/>
              <a:t> (The result has a outer boundary)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Helvetica"/>
              <a:buChar char="●"/>
              <a:defRPr sz="1800" b="1">
                <a:latin typeface="Lato"/>
                <a:ea typeface="Lato"/>
                <a:cs typeface="Lato"/>
                <a:sym typeface="Lato"/>
              </a:defRPr>
            </a:pPr>
            <a:r>
              <a:t>Termination </a:t>
            </a:r>
            <a:r>
              <a:rPr b="0"/>
              <a:t>(It will come to completion)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tif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探索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1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 形 6"/>
          <p:cNvSpPr/>
          <p:nvPr/>
        </p:nvSpPr>
        <p:spPr>
          <a:xfrm rot="5400000">
            <a:off x="7853942" y="2130562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15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913588" y="6227190"/>
            <a:ext cx="1617171" cy="32275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900">
                <a:solidFill>
                  <a:srgbClr val="1D1D1A"/>
                </a:solidFill>
              </a:defRPr>
            </a:pPr>
            <a:endParaRPr/>
          </a:p>
        </p:txBody>
      </p:sp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Box 2"/>
          <p:cNvSpPr txBox="1"/>
          <p:nvPr/>
        </p:nvSpPr>
        <p:spPr>
          <a:xfrm>
            <a:off x="1141187" y="6356939"/>
            <a:ext cx="1372030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088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2" y="6402809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46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19" name="Group 87"/>
          <p:cNvGrpSpPr/>
          <p:nvPr/>
        </p:nvGrpSpPr>
        <p:grpSpPr>
          <a:xfrm>
            <a:off x="12290472" y="2608801"/>
            <a:ext cx="1963324" cy="4250104"/>
            <a:chOff x="0" y="0"/>
            <a:chExt cx="1963322" cy="4250103"/>
          </a:xfrm>
        </p:grpSpPr>
        <p:grpSp>
          <p:nvGrpSpPr>
            <p:cNvPr id="305" name="矩形 13"/>
            <p:cNvGrpSpPr/>
            <p:nvPr/>
          </p:nvGrpSpPr>
          <p:grpSpPr>
            <a:xfrm>
              <a:off x="7529" y="1209546"/>
              <a:ext cx="476161" cy="399691"/>
              <a:chOff x="0" y="0"/>
              <a:chExt cx="476159" cy="399689"/>
            </a:xfrm>
          </p:grpSpPr>
          <p:sp>
            <p:nvSpPr>
              <p:cNvPr id="30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04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06" name="文本框 15"/>
            <p:cNvSpPr txBox="1"/>
            <p:nvPr/>
          </p:nvSpPr>
          <p:spPr>
            <a:xfrm>
              <a:off x="5316" y="1048774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09" name="矩形 13"/>
            <p:cNvGrpSpPr/>
            <p:nvPr/>
          </p:nvGrpSpPr>
          <p:grpSpPr>
            <a:xfrm>
              <a:off x="505809" y="1209546"/>
              <a:ext cx="476161" cy="399691"/>
              <a:chOff x="0" y="0"/>
              <a:chExt cx="476159" cy="399689"/>
            </a:xfrm>
          </p:grpSpPr>
          <p:sp>
            <p:nvSpPr>
              <p:cNvPr id="30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08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12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89"/>
            </a:xfrm>
          </p:grpSpPr>
          <p:sp>
            <p:nvSpPr>
              <p:cNvPr id="31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11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15" name="矩形 13"/>
            <p:cNvGrpSpPr/>
            <p:nvPr/>
          </p:nvGrpSpPr>
          <p:grpSpPr>
            <a:xfrm>
              <a:off x="505809" y="1654230"/>
              <a:ext cx="476161" cy="399691"/>
              <a:chOff x="0" y="0"/>
              <a:chExt cx="476159" cy="399689"/>
            </a:xfrm>
          </p:grpSpPr>
          <p:sp>
            <p:nvSpPr>
              <p:cNvPr id="31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14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18" name="矩形 13"/>
            <p:cNvGrpSpPr/>
            <p:nvPr/>
          </p:nvGrpSpPr>
          <p:grpSpPr>
            <a:xfrm>
              <a:off x="7529" y="2973566"/>
              <a:ext cx="476161" cy="399691"/>
              <a:chOff x="0" y="0"/>
              <a:chExt cx="476159" cy="399689"/>
            </a:xfrm>
          </p:grpSpPr>
          <p:sp>
            <p:nvSpPr>
              <p:cNvPr id="31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17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21" name="矩形 13"/>
            <p:cNvGrpSpPr/>
            <p:nvPr/>
          </p:nvGrpSpPr>
          <p:grpSpPr>
            <a:xfrm>
              <a:off x="505809" y="2100901"/>
              <a:ext cx="476161" cy="399691"/>
              <a:chOff x="0" y="0"/>
              <a:chExt cx="476159" cy="399689"/>
            </a:xfrm>
          </p:grpSpPr>
          <p:sp>
            <p:nvSpPr>
              <p:cNvPr id="31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0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24" name="矩形 13"/>
            <p:cNvGrpSpPr/>
            <p:nvPr/>
          </p:nvGrpSpPr>
          <p:grpSpPr>
            <a:xfrm>
              <a:off x="5627" y="157250"/>
              <a:ext cx="476161" cy="399691"/>
              <a:chOff x="0" y="0"/>
              <a:chExt cx="476159" cy="399689"/>
            </a:xfrm>
          </p:grpSpPr>
          <p:sp>
            <p:nvSpPr>
              <p:cNvPr id="32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23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25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28" name="矩形 13"/>
            <p:cNvGrpSpPr/>
            <p:nvPr/>
          </p:nvGrpSpPr>
          <p:grpSpPr>
            <a:xfrm>
              <a:off x="5242" y="598261"/>
              <a:ext cx="476161" cy="399691"/>
              <a:chOff x="0" y="0"/>
              <a:chExt cx="476159" cy="399689"/>
            </a:xfrm>
          </p:grpSpPr>
          <p:sp>
            <p:nvSpPr>
              <p:cNvPr id="32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27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31" name="矩形 13"/>
            <p:cNvGrpSpPr/>
            <p:nvPr/>
          </p:nvGrpSpPr>
          <p:grpSpPr>
            <a:xfrm>
              <a:off x="6183" y="1649787"/>
              <a:ext cx="476161" cy="399691"/>
              <a:chOff x="0" y="0"/>
              <a:chExt cx="476159" cy="399689"/>
            </a:xfrm>
          </p:grpSpPr>
          <p:sp>
            <p:nvSpPr>
              <p:cNvPr id="32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30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34" name="矩形 13"/>
            <p:cNvGrpSpPr/>
            <p:nvPr/>
          </p:nvGrpSpPr>
          <p:grpSpPr>
            <a:xfrm>
              <a:off x="6183" y="2533449"/>
              <a:ext cx="476161" cy="399691"/>
              <a:chOff x="0" y="0"/>
              <a:chExt cx="476159" cy="399689"/>
            </a:xfrm>
          </p:grpSpPr>
          <p:sp>
            <p:nvSpPr>
              <p:cNvPr id="33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33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37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89"/>
            </a:xfrm>
          </p:grpSpPr>
          <p:sp>
            <p:nvSpPr>
              <p:cNvPr id="33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36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40" name="矩形 13"/>
            <p:cNvGrpSpPr/>
            <p:nvPr/>
          </p:nvGrpSpPr>
          <p:grpSpPr>
            <a:xfrm>
              <a:off x="511723" y="2973566"/>
              <a:ext cx="476161" cy="399691"/>
              <a:chOff x="0" y="0"/>
              <a:chExt cx="476159" cy="399689"/>
            </a:xfrm>
          </p:grpSpPr>
          <p:sp>
            <p:nvSpPr>
              <p:cNvPr id="33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39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43" name="矩形 13"/>
            <p:cNvGrpSpPr/>
            <p:nvPr/>
          </p:nvGrpSpPr>
          <p:grpSpPr>
            <a:xfrm>
              <a:off x="510377" y="2533449"/>
              <a:ext cx="476161" cy="399691"/>
              <a:chOff x="0" y="0"/>
              <a:chExt cx="476159" cy="399689"/>
            </a:xfrm>
          </p:grpSpPr>
          <p:sp>
            <p:nvSpPr>
              <p:cNvPr id="34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42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46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89"/>
            </a:xfrm>
          </p:grpSpPr>
          <p:sp>
            <p:nvSpPr>
              <p:cNvPr id="34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45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49" name="矩形 13"/>
            <p:cNvGrpSpPr/>
            <p:nvPr/>
          </p:nvGrpSpPr>
          <p:grpSpPr>
            <a:xfrm>
              <a:off x="506750" y="157250"/>
              <a:ext cx="476161" cy="399691"/>
              <a:chOff x="0" y="0"/>
              <a:chExt cx="476159" cy="399689"/>
            </a:xfrm>
          </p:grpSpPr>
          <p:sp>
            <p:nvSpPr>
              <p:cNvPr id="34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48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52" name="矩形 13"/>
            <p:cNvGrpSpPr/>
            <p:nvPr/>
          </p:nvGrpSpPr>
          <p:grpSpPr>
            <a:xfrm>
              <a:off x="506365" y="598261"/>
              <a:ext cx="476161" cy="399691"/>
              <a:chOff x="0" y="0"/>
              <a:chExt cx="476159" cy="399689"/>
            </a:xfrm>
          </p:grpSpPr>
          <p:sp>
            <p:nvSpPr>
              <p:cNvPr id="35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51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55" name="矩形 13"/>
            <p:cNvGrpSpPr/>
            <p:nvPr/>
          </p:nvGrpSpPr>
          <p:grpSpPr>
            <a:xfrm>
              <a:off x="994044" y="1209546"/>
              <a:ext cx="476161" cy="399691"/>
              <a:chOff x="0" y="0"/>
              <a:chExt cx="476159" cy="399689"/>
            </a:xfrm>
          </p:grpSpPr>
          <p:sp>
            <p:nvSpPr>
              <p:cNvPr id="35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54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58" name="矩形 13"/>
            <p:cNvGrpSpPr/>
            <p:nvPr/>
          </p:nvGrpSpPr>
          <p:grpSpPr>
            <a:xfrm>
              <a:off x="994044" y="1654230"/>
              <a:ext cx="476161" cy="399691"/>
              <a:chOff x="0" y="0"/>
              <a:chExt cx="476159" cy="399689"/>
            </a:xfrm>
          </p:grpSpPr>
          <p:sp>
            <p:nvSpPr>
              <p:cNvPr id="35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57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61" name="矩形 13"/>
            <p:cNvGrpSpPr/>
            <p:nvPr/>
          </p:nvGrpSpPr>
          <p:grpSpPr>
            <a:xfrm>
              <a:off x="994044" y="2100901"/>
              <a:ext cx="476161" cy="399691"/>
              <a:chOff x="0" y="0"/>
              <a:chExt cx="476159" cy="399689"/>
            </a:xfrm>
          </p:grpSpPr>
          <p:sp>
            <p:nvSpPr>
              <p:cNvPr id="35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60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64" name="矩形 13"/>
            <p:cNvGrpSpPr/>
            <p:nvPr/>
          </p:nvGrpSpPr>
          <p:grpSpPr>
            <a:xfrm>
              <a:off x="999958" y="2973566"/>
              <a:ext cx="476161" cy="399691"/>
              <a:chOff x="0" y="0"/>
              <a:chExt cx="476159" cy="399689"/>
            </a:xfrm>
          </p:grpSpPr>
          <p:sp>
            <p:nvSpPr>
              <p:cNvPr id="36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63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67" name="矩形 13"/>
            <p:cNvGrpSpPr/>
            <p:nvPr/>
          </p:nvGrpSpPr>
          <p:grpSpPr>
            <a:xfrm>
              <a:off x="998612" y="2533449"/>
              <a:ext cx="476161" cy="399691"/>
              <a:chOff x="0" y="0"/>
              <a:chExt cx="476159" cy="399689"/>
            </a:xfrm>
          </p:grpSpPr>
          <p:sp>
            <p:nvSpPr>
              <p:cNvPr id="36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66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70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89"/>
            </a:xfrm>
          </p:grpSpPr>
          <p:sp>
            <p:nvSpPr>
              <p:cNvPr id="36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69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73" name="矩形 13"/>
            <p:cNvGrpSpPr/>
            <p:nvPr/>
          </p:nvGrpSpPr>
          <p:grpSpPr>
            <a:xfrm>
              <a:off x="994985" y="157250"/>
              <a:ext cx="476161" cy="399691"/>
              <a:chOff x="0" y="0"/>
              <a:chExt cx="476159" cy="399689"/>
            </a:xfrm>
          </p:grpSpPr>
          <p:sp>
            <p:nvSpPr>
              <p:cNvPr id="37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72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76" name="矩形 13"/>
            <p:cNvGrpSpPr/>
            <p:nvPr/>
          </p:nvGrpSpPr>
          <p:grpSpPr>
            <a:xfrm>
              <a:off x="994599" y="598261"/>
              <a:ext cx="476161" cy="399691"/>
              <a:chOff x="0" y="0"/>
              <a:chExt cx="476159" cy="399689"/>
            </a:xfrm>
          </p:grpSpPr>
          <p:sp>
            <p:nvSpPr>
              <p:cNvPr id="37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75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79" name="矩形 13"/>
            <p:cNvGrpSpPr/>
            <p:nvPr/>
          </p:nvGrpSpPr>
          <p:grpSpPr>
            <a:xfrm>
              <a:off x="1481248" y="1209546"/>
              <a:ext cx="476161" cy="399691"/>
              <a:chOff x="0" y="0"/>
              <a:chExt cx="476159" cy="399689"/>
            </a:xfrm>
          </p:grpSpPr>
          <p:sp>
            <p:nvSpPr>
              <p:cNvPr id="37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78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82" name="矩形 13"/>
            <p:cNvGrpSpPr/>
            <p:nvPr/>
          </p:nvGrpSpPr>
          <p:grpSpPr>
            <a:xfrm>
              <a:off x="1481248" y="1654230"/>
              <a:ext cx="476161" cy="399691"/>
              <a:chOff x="0" y="0"/>
              <a:chExt cx="476159" cy="399689"/>
            </a:xfrm>
          </p:grpSpPr>
          <p:sp>
            <p:nvSpPr>
              <p:cNvPr id="38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81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85" name="矩形 13"/>
            <p:cNvGrpSpPr/>
            <p:nvPr/>
          </p:nvGrpSpPr>
          <p:grpSpPr>
            <a:xfrm>
              <a:off x="1481248" y="2100901"/>
              <a:ext cx="476161" cy="399691"/>
              <a:chOff x="0" y="0"/>
              <a:chExt cx="476159" cy="399689"/>
            </a:xfrm>
          </p:grpSpPr>
          <p:sp>
            <p:nvSpPr>
              <p:cNvPr id="38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84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88" name="矩形 13"/>
            <p:cNvGrpSpPr/>
            <p:nvPr/>
          </p:nvGrpSpPr>
          <p:grpSpPr>
            <a:xfrm>
              <a:off x="1487162" y="2973566"/>
              <a:ext cx="476161" cy="399691"/>
              <a:chOff x="0" y="0"/>
              <a:chExt cx="476159" cy="399689"/>
            </a:xfrm>
          </p:grpSpPr>
          <p:sp>
            <p:nvSpPr>
              <p:cNvPr id="38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87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91" name="矩形 13"/>
            <p:cNvGrpSpPr/>
            <p:nvPr/>
          </p:nvGrpSpPr>
          <p:grpSpPr>
            <a:xfrm>
              <a:off x="1485817" y="2533449"/>
              <a:ext cx="476161" cy="399691"/>
              <a:chOff x="0" y="0"/>
              <a:chExt cx="476159" cy="399689"/>
            </a:xfrm>
          </p:grpSpPr>
          <p:sp>
            <p:nvSpPr>
              <p:cNvPr id="38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90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94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89"/>
            </a:xfrm>
          </p:grpSpPr>
          <p:sp>
            <p:nvSpPr>
              <p:cNvPr id="39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93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97" name="矩形 13"/>
            <p:cNvGrpSpPr/>
            <p:nvPr/>
          </p:nvGrpSpPr>
          <p:grpSpPr>
            <a:xfrm>
              <a:off x="1482189" y="157250"/>
              <a:ext cx="476161" cy="399691"/>
              <a:chOff x="0" y="0"/>
              <a:chExt cx="476159" cy="399689"/>
            </a:xfrm>
          </p:grpSpPr>
          <p:sp>
            <p:nvSpPr>
              <p:cNvPr id="39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96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00" name="矩形 13"/>
            <p:cNvGrpSpPr/>
            <p:nvPr/>
          </p:nvGrpSpPr>
          <p:grpSpPr>
            <a:xfrm>
              <a:off x="1481804" y="598261"/>
              <a:ext cx="476161" cy="399691"/>
              <a:chOff x="0" y="0"/>
              <a:chExt cx="476159" cy="399689"/>
            </a:xfrm>
          </p:grpSpPr>
          <p:sp>
            <p:nvSpPr>
              <p:cNvPr id="39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99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03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89"/>
            </a:xfrm>
          </p:grpSpPr>
          <p:sp>
            <p:nvSpPr>
              <p:cNvPr id="401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02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06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89"/>
            </a:xfrm>
          </p:grpSpPr>
          <p:sp>
            <p:nvSpPr>
              <p:cNvPr id="404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05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09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89"/>
            </a:xfrm>
          </p:grpSpPr>
          <p:sp>
            <p:nvSpPr>
              <p:cNvPr id="407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0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12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89"/>
            </a:xfrm>
          </p:grpSpPr>
          <p:sp>
            <p:nvSpPr>
              <p:cNvPr id="410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1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15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89"/>
            </a:xfrm>
          </p:grpSpPr>
          <p:sp>
            <p:nvSpPr>
              <p:cNvPr id="413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14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18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89"/>
            </a:xfrm>
          </p:grpSpPr>
          <p:sp>
            <p:nvSpPr>
              <p:cNvPr id="416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17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20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Title Text"/>
          <p:cNvSpPr txBox="1">
            <a:spLocks noGrp="1"/>
          </p:cNvSpPr>
          <p:nvPr>
            <p:ph type="title"/>
          </p:nvPr>
        </p:nvSpPr>
        <p:spPr>
          <a:xfrm>
            <a:off x="342960" y="1"/>
            <a:ext cx="11568031" cy="1143001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293">
              <a:lnSpc>
                <a:spcPct val="90000"/>
              </a:lnSpc>
              <a:defRPr sz="2700">
                <a:solidFill>
                  <a:srgbClr val="3E5D8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Box 2"/>
          <p:cNvSpPr txBox="1"/>
          <p:nvPr/>
        </p:nvSpPr>
        <p:spPr>
          <a:xfrm>
            <a:off x="1141187" y="6356939"/>
            <a:ext cx="1372030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088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2" y="6402809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46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546" name="Group 87"/>
          <p:cNvGrpSpPr/>
          <p:nvPr/>
        </p:nvGrpSpPr>
        <p:grpSpPr>
          <a:xfrm>
            <a:off x="12290472" y="2608801"/>
            <a:ext cx="1963324" cy="4250104"/>
            <a:chOff x="0" y="0"/>
            <a:chExt cx="1963322" cy="4250103"/>
          </a:xfrm>
        </p:grpSpPr>
        <p:grpSp>
          <p:nvGrpSpPr>
            <p:cNvPr id="432" name="矩形 13"/>
            <p:cNvGrpSpPr/>
            <p:nvPr/>
          </p:nvGrpSpPr>
          <p:grpSpPr>
            <a:xfrm>
              <a:off x="7529" y="1209546"/>
              <a:ext cx="476161" cy="399691"/>
              <a:chOff x="0" y="0"/>
              <a:chExt cx="476159" cy="399689"/>
            </a:xfrm>
          </p:grpSpPr>
          <p:sp>
            <p:nvSpPr>
              <p:cNvPr id="43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31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33" name="文本框 15"/>
            <p:cNvSpPr txBox="1"/>
            <p:nvPr/>
          </p:nvSpPr>
          <p:spPr>
            <a:xfrm>
              <a:off x="5316" y="1048774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36" name="矩形 13"/>
            <p:cNvGrpSpPr/>
            <p:nvPr/>
          </p:nvGrpSpPr>
          <p:grpSpPr>
            <a:xfrm>
              <a:off x="505809" y="1209546"/>
              <a:ext cx="476161" cy="399691"/>
              <a:chOff x="0" y="0"/>
              <a:chExt cx="476159" cy="399689"/>
            </a:xfrm>
          </p:grpSpPr>
          <p:sp>
            <p:nvSpPr>
              <p:cNvPr id="43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35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39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89"/>
            </a:xfrm>
          </p:grpSpPr>
          <p:sp>
            <p:nvSpPr>
              <p:cNvPr id="43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38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42" name="矩形 13"/>
            <p:cNvGrpSpPr/>
            <p:nvPr/>
          </p:nvGrpSpPr>
          <p:grpSpPr>
            <a:xfrm>
              <a:off x="505809" y="1654230"/>
              <a:ext cx="476161" cy="399691"/>
              <a:chOff x="0" y="0"/>
              <a:chExt cx="476159" cy="399689"/>
            </a:xfrm>
          </p:grpSpPr>
          <p:sp>
            <p:nvSpPr>
              <p:cNvPr id="44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41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45" name="矩形 13"/>
            <p:cNvGrpSpPr/>
            <p:nvPr/>
          </p:nvGrpSpPr>
          <p:grpSpPr>
            <a:xfrm>
              <a:off x="7529" y="2973566"/>
              <a:ext cx="476161" cy="399691"/>
              <a:chOff x="0" y="0"/>
              <a:chExt cx="476159" cy="399689"/>
            </a:xfrm>
          </p:grpSpPr>
          <p:sp>
            <p:nvSpPr>
              <p:cNvPr id="44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44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48" name="矩形 13"/>
            <p:cNvGrpSpPr/>
            <p:nvPr/>
          </p:nvGrpSpPr>
          <p:grpSpPr>
            <a:xfrm>
              <a:off x="505809" y="2100901"/>
              <a:ext cx="476161" cy="399691"/>
              <a:chOff x="0" y="0"/>
              <a:chExt cx="476159" cy="399689"/>
            </a:xfrm>
          </p:grpSpPr>
          <p:sp>
            <p:nvSpPr>
              <p:cNvPr id="44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47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51" name="矩形 13"/>
            <p:cNvGrpSpPr/>
            <p:nvPr/>
          </p:nvGrpSpPr>
          <p:grpSpPr>
            <a:xfrm>
              <a:off x="5627" y="157250"/>
              <a:ext cx="476161" cy="399691"/>
              <a:chOff x="0" y="0"/>
              <a:chExt cx="476159" cy="399689"/>
            </a:xfrm>
          </p:grpSpPr>
          <p:sp>
            <p:nvSpPr>
              <p:cNvPr id="44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50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52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55" name="矩形 13"/>
            <p:cNvGrpSpPr/>
            <p:nvPr/>
          </p:nvGrpSpPr>
          <p:grpSpPr>
            <a:xfrm>
              <a:off x="5242" y="598261"/>
              <a:ext cx="476161" cy="399691"/>
              <a:chOff x="0" y="0"/>
              <a:chExt cx="476159" cy="399689"/>
            </a:xfrm>
          </p:grpSpPr>
          <p:sp>
            <p:nvSpPr>
              <p:cNvPr id="45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54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58" name="矩形 13"/>
            <p:cNvGrpSpPr/>
            <p:nvPr/>
          </p:nvGrpSpPr>
          <p:grpSpPr>
            <a:xfrm>
              <a:off x="6183" y="1649787"/>
              <a:ext cx="476161" cy="399691"/>
              <a:chOff x="0" y="0"/>
              <a:chExt cx="476159" cy="399689"/>
            </a:xfrm>
          </p:grpSpPr>
          <p:sp>
            <p:nvSpPr>
              <p:cNvPr id="45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57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61" name="矩形 13"/>
            <p:cNvGrpSpPr/>
            <p:nvPr/>
          </p:nvGrpSpPr>
          <p:grpSpPr>
            <a:xfrm>
              <a:off x="6183" y="2533449"/>
              <a:ext cx="476161" cy="399691"/>
              <a:chOff x="0" y="0"/>
              <a:chExt cx="476159" cy="399689"/>
            </a:xfrm>
          </p:grpSpPr>
          <p:sp>
            <p:nvSpPr>
              <p:cNvPr id="45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60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64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89"/>
            </a:xfrm>
          </p:grpSpPr>
          <p:sp>
            <p:nvSpPr>
              <p:cNvPr id="46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63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67" name="矩形 13"/>
            <p:cNvGrpSpPr/>
            <p:nvPr/>
          </p:nvGrpSpPr>
          <p:grpSpPr>
            <a:xfrm>
              <a:off x="511723" y="2973566"/>
              <a:ext cx="476161" cy="399691"/>
              <a:chOff x="0" y="0"/>
              <a:chExt cx="476159" cy="399689"/>
            </a:xfrm>
          </p:grpSpPr>
          <p:sp>
            <p:nvSpPr>
              <p:cNvPr id="46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66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70" name="矩形 13"/>
            <p:cNvGrpSpPr/>
            <p:nvPr/>
          </p:nvGrpSpPr>
          <p:grpSpPr>
            <a:xfrm>
              <a:off x="510377" y="2533449"/>
              <a:ext cx="476161" cy="399691"/>
              <a:chOff x="0" y="0"/>
              <a:chExt cx="476159" cy="399689"/>
            </a:xfrm>
          </p:grpSpPr>
          <p:sp>
            <p:nvSpPr>
              <p:cNvPr id="46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69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73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89"/>
            </a:xfrm>
          </p:grpSpPr>
          <p:sp>
            <p:nvSpPr>
              <p:cNvPr id="47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72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76" name="矩形 13"/>
            <p:cNvGrpSpPr/>
            <p:nvPr/>
          </p:nvGrpSpPr>
          <p:grpSpPr>
            <a:xfrm>
              <a:off x="506750" y="157250"/>
              <a:ext cx="476161" cy="399691"/>
              <a:chOff x="0" y="0"/>
              <a:chExt cx="476159" cy="399689"/>
            </a:xfrm>
          </p:grpSpPr>
          <p:sp>
            <p:nvSpPr>
              <p:cNvPr id="47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75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79" name="矩形 13"/>
            <p:cNvGrpSpPr/>
            <p:nvPr/>
          </p:nvGrpSpPr>
          <p:grpSpPr>
            <a:xfrm>
              <a:off x="506365" y="598261"/>
              <a:ext cx="476161" cy="399691"/>
              <a:chOff x="0" y="0"/>
              <a:chExt cx="476159" cy="399689"/>
            </a:xfrm>
          </p:grpSpPr>
          <p:sp>
            <p:nvSpPr>
              <p:cNvPr id="47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78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82" name="矩形 13"/>
            <p:cNvGrpSpPr/>
            <p:nvPr/>
          </p:nvGrpSpPr>
          <p:grpSpPr>
            <a:xfrm>
              <a:off x="994044" y="1209546"/>
              <a:ext cx="476161" cy="399691"/>
              <a:chOff x="0" y="0"/>
              <a:chExt cx="476159" cy="399689"/>
            </a:xfrm>
          </p:grpSpPr>
          <p:sp>
            <p:nvSpPr>
              <p:cNvPr id="48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81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85" name="矩形 13"/>
            <p:cNvGrpSpPr/>
            <p:nvPr/>
          </p:nvGrpSpPr>
          <p:grpSpPr>
            <a:xfrm>
              <a:off x="994044" y="1654230"/>
              <a:ext cx="476161" cy="399691"/>
              <a:chOff x="0" y="0"/>
              <a:chExt cx="476159" cy="399689"/>
            </a:xfrm>
          </p:grpSpPr>
          <p:sp>
            <p:nvSpPr>
              <p:cNvPr id="48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84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88" name="矩形 13"/>
            <p:cNvGrpSpPr/>
            <p:nvPr/>
          </p:nvGrpSpPr>
          <p:grpSpPr>
            <a:xfrm>
              <a:off x="994044" y="2100901"/>
              <a:ext cx="476161" cy="399691"/>
              <a:chOff x="0" y="0"/>
              <a:chExt cx="476159" cy="399689"/>
            </a:xfrm>
          </p:grpSpPr>
          <p:sp>
            <p:nvSpPr>
              <p:cNvPr id="48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87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91" name="矩形 13"/>
            <p:cNvGrpSpPr/>
            <p:nvPr/>
          </p:nvGrpSpPr>
          <p:grpSpPr>
            <a:xfrm>
              <a:off x="999958" y="2973566"/>
              <a:ext cx="476161" cy="399691"/>
              <a:chOff x="0" y="0"/>
              <a:chExt cx="476159" cy="399689"/>
            </a:xfrm>
          </p:grpSpPr>
          <p:sp>
            <p:nvSpPr>
              <p:cNvPr id="48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0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94" name="矩形 13"/>
            <p:cNvGrpSpPr/>
            <p:nvPr/>
          </p:nvGrpSpPr>
          <p:grpSpPr>
            <a:xfrm>
              <a:off x="998612" y="2533449"/>
              <a:ext cx="476161" cy="399691"/>
              <a:chOff x="0" y="0"/>
              <a:chExt cx="476159" cy="399689"/>
            </a:xfrm>
          </p:grpSpPr>
          <p:sp>
            <p:nvSpPr>
              <p:cNvPr id="49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3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97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89"/>
            </a:xfrm>
          </p:grpSpPr>
          <p:sp>
            <p:nvSpPr>
              <p:cNvPr id="49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6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500" name="矩形 13"/>
            <p:cNvGrpSpPr/>
            <p:nvPr/>
          </p:nvGrpSpPr>
          <p:grpSpPr>
            <a:xfrm>
              <a:off x="994985" y="157250"/>
              <a:ext cx="476161" cy="399691"/>
              <a:chOff x="0" y="0"/>
              <a:chExt cx="476159" cy="399689"/>
            </a:xfrm>
          </p:grpSpPr>
          <p:sp>
            <p:nvSpPr>
              <p:cNvPr id="49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9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503" name="矩形 13"/>
            <p:cNvGrpSpPr/>
            <p:nvPr/>
          </p:nvGrpSpPr>
          <p:grpSpPr>
            <a:xfrm>
              <a:off x="994599" y="598261"/>
              <a:ext cx="476161" cy="399691"/>
              <a:chOff x="0" y="0"/>
              <a:chExt cx="476159" cy="399689"/>
            </a:xfrm>
          </p:grpSpPr>
          <p:sp>
            <p:nvSpPr>
              <p:cNvPr id="50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2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506" name="矩形 13"/>
            <p:cNvGrpSpPr/>
            <p:nvPr/>
          </p:nvGrpSpPr>
          <p:grpSpPr>
            <a:xfrm>
              <a:off x="1481248" y="1209546"/>
              <a:ext cx="476161" cy="399691"/>
              <a:chOff x="0" y="0"/>
              <a:chExt cx="476159" cy="399689"/>
            </a:xfrm>
          </p:grpSpPr>
          <p:sp>
            <p:nvSpPr>
              <p:cNvPr id="50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509" name="矩形 13"/>
            <p:cNvGrpSpPr/>
            <p:nvPr/>
          </p:nvGrpSpPr>
          <p:grpSpPr>
            <a:xfrm>
              <a:off x="1481248" y="1654230"/>
              <a:ext cx="476161" cy="399691"/>
              <a:chOff x="0" y="0"/>
              <a:chExt cx="476159" cy="399689"/>
            </a:xfrm>
          </p:grpSpPr>
          <p:sp>
            <p:nvSpPr>
              <p:cNvPr id="50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8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512" name="矩形 13"/>
            <p:cNvGrpSpPr/>
            <p:nvPr/>
          </p:nvGrpSpPr>
          <p:grpSpPr>
            <a:xfrm>
              <a:off x="1481248" y="2100901"/>
              <a:ext cx="476161" cy="399691"/>
              <a:chOff x="0" y="0"/>
              <a:chExt cx="476159" cy="399689"/>
            </a:xfrm>
          </p:grpSpPr>
          <p:sp>
            <p:nvSpPr>
              <p:cNvPr id="51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511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515" name="矩形 13"/>
            <p:cNvGrpSpPr/>
            <p:nvPr/>
          </p:nvGrpSpPr>
          <p:grpSpPr>
            <a:xfrm>
              <a:off x="1487162" y="2973566"/>
              <a:ext cx="476161" cy="399691"/>
              <a:chOff x="0" y="0"/>
              <a:chExt cx="476159" cy="399689"/>
            </a:xfrm>
          </p:grpSpPr>
          <p:sp>
            <p:nvSpPr>
              <p:cNvPr id="51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4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518" name="矩形 13"/>
            <p:cNvGrpSpPr/>
            <p:nvPr/>
          </p:nvGrpSpPr>
          <p:grpSpPr>
            <a:xfrm>
              <a:off x="1485817" y="2533449"/>
              <a:ext cx="476161" cy="399691"/>
              <a:chOff x="0" y="0"/>
              <a:chExt cx="476159" cy="399689"/>
            </a:xfrm>
          </p:grpSpPr>
          <p:sp>
            <p:nvSpPr>
              <p:cNvPr id="51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7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521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89"/>
            </a:xfrm>
          </p:grpSpPr>
          <p:sp>
            <p:nvSpPr>
              <p:cNvPr id="51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20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524" name="矩形 13"/>
            <p:cNvGrpSpPr/>
            <p:nvPr/>
          </p:nvGrpSpPr>
          <p:grpSpPr>
            <a:xfrm>
              <a:off x="1482189" y="157250"/>
              <a:ext cx="476161" cy="399691"/>
              <a:chOff x="0" y="0"/>
              <a:chExt cx="476159" cy="399689"/>
            </a:xfrm>
          </p:grpSpPr>
          <p:sp>
            <p:nvSpPr>
              <p:cNvPr id="52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23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527" name="矩形 13"/>
            <p:cNvGrpSpPr/>
            <p:nvPr/>
          </p:nvGrpSpPr>
          <p:grpSpPr>
            <a:xfrm>
              <a:off x="1481804" y="598261"/>
              <a:ext cx="476161" cy="399691"/>
              <a:chOff x="0" y="0"/>
              <a:chExt cx="476159" cy="399689"/>
            </a:xfrm>
          </p:grpSpPr>
          <p:sp>
            <p:nvSpPr>
              <p:cNvPr id="52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26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530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89"/>
            </a:xfrm>
          </p:grpSpPr>
          <p:sp>
            <p:nvSpPr>
              <p:cNvPr id="528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29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533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89"/>
            </a:xfrm>
          </p:grpSpPr>
          <p:sp>
            <p:nvSpPr>
              <p:cNvPr id="531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32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536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89"/>
            </a:xfrm>
          </p:grpSpPr>
          <p:sp>
            <p:nvSpPr>
              <p:cNvPr id="534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3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539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89"/>
            </a:xfrm>
          </p:grpSpPr>
          <p:sp>
            <p:nvSpPr>
              <p:cNvPr id="537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3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542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89"/>
            </a:xfrm>
          </p:grpSpPr>
          <p:sp>
            <p:nvSpPr>
              <p:cNvPr id="540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41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545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89"/>
            </a:xfrm>
          </p:grpSpPr>
          <p:sp>
            <p:nvSpPr>
              <p:cNvPr id="543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44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547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单击此处编辑母版标题样式"/>
          <p:cNvSpPr txBox="1">
            <a:spLocks noGrp="1"/>
          </p:cNvSpPr>
          <p:nvPr>
            <p:ph type="title" hasCustomPrompt="1"/>
          </p:nvPr>
        </p:nvSpPr>
        <p:spPr>
          <a:xfrm>
            <a:off x="336992" y="177299"/>
            <a:ext cx="11522781" cy="762513"/>
          </a:xfrm>
          <a:prstGeom prst="rect">
            <a:avLst/>
          </a:prstGeom>
        </p:spPr>
        <p:txBody>
          <a:bodyPr>
            <a:normAutofit/>
          </a:bodyPr>
          <a:lstStyle>
            <a:lvl1pPr defTabSz="1187293">
              <a:lnSpc>
                <a:spcPct val="90000"/>
              </a:lnSpc>
              <a:defRPr sz="27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单击此处编辑母版标题样式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Title Text"/>
          <p:cNvSpPr txBox="1">
            <a:spLocks noGrp="1"/>
          </p:cNvSpPr>
          <p:nvPr>
            <p:ph type="title"/>
          </p:nvPr>
        </p:nvSpPr>
        <p:spPr>
          <a:xfrm>
            <a:off x="1524595" y="1122362"/>
            <a:ext cx="9147573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595" y="3602037"/>
            <a:ext cx="9147573" cy="16557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algn="ctr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itle Text"/>
          <p:cNvSpPr txBox="1">
            <a:spLocks noGrp="1"/>
          </p:cNvSpPr>
          <p:nvPr>
            <p:ph type="title"/>
          </p:nvPr>
        </p:nvSpPr>
        <p:spPr>
          <a:xfrm>
            <a:off x="838527" y="365125"/>
            <a:ext cx="10519710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65" name="Body Level One…"/>
          <p:cNvSpPr txBox="1">
            <a:spLocks noGrp="1"/>
          </p:cNvSpPr>
          <p:nvPr>
            <p:ph type="body" idx="1"/>
          </p:nvPr>
        </p:nvSpPr>
        <p:spPr>
          <a:xfrm>
            <a:off x="838527" y="1825625"/>
            <a:ext cx="1051971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Title Text"/>
          <p:cNvSpPr txBox="1">
            <a:spLocks noGrp="1"/>
          </p:cNvSpPr>
          <p:nvPr>
            <p:ph type="title"/>
          </p:nvPr>
        </p:nvSpPr>
        <p:spPr>
          <a:xfrm>
            <a:off x="832174" y="1709739"/>
            <a:ext cx="1051971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60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2174" y="4589464"/>
            <a:ext cx="10519710" cy="15001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Title Text"/>
          <p:cNvSpPr txBox="1">
            <a:spLocks noGrp="1"/>
          </p:cNvSpPr>
          <p:nvPr>
            <p:ph type="title"/>
          </p:nvPr>
        </p:nvSpPr>
        <p:spPr>
          <a:xfrm>
            <a:off x="838527" y="365125"/>
            <a:ext cx="10519710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527" y="1825625"/>
            <a:ext cx="5183625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Title Text"/>
          <p:cNvSpPr txBox="1">
            <a:spLocks noGrp="1"/>
          </p:cNvSpPr>
          <p:nvPr>
            <p:ph type="title"/>
          </p:nvPr>
        </p:nvSpPr>
        <p:spPr>
          <a:xfrm>
            <a:off x="840115" y="365125"/>
            <a:ext cx="10519710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0117" y="1681163"/>
            <a:ext cx="5159803" cy="82391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3" name="文本占位符 4"/>
          <p:cNvSpPr>
            <a:spLocks noGrp="1"/>
          </p:cNvSpPr>
          <p:nvPr>
            <p:ph type="body" sz="quarter" idx="21"/>
          </p:nvPr>
        </p:nvSpPr>
        <p:spPr>
          <a:xfrm>
            <a:off x="6174611" y="1681163"/>
            <a:ext cx="5185214" cy="82391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Title Text"/>
          <p:cNvSpPr txBox="1">
            <a:spLocks noGrp="1"/>
          </p:cNvSpPr>
          <p:nvPr>
            <p:ph type="title"/>
          </p:nvPr>
        </p:nvSpPr>
        <p:spPr>
          <a:xfrm>
            <a:off x="838527" y="365125"/>
            <a:ext cx="10519710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Title Text"/>
          <p:cNvSpPr txBox="1">
            <a:spLocks noGrp="1"/>
          </p:cNvSpPr>
          <p:nvPr>
            <p:ph type="title"/>
          </p:nvPr>
        </p:nvSpPr>
        <p:spPr>
          <a:xfrm>
            <a:off x="840117" y="457200"/>
            <a:ext cx="3933774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1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212" y="987425"/>
            <a:ext cx="6174613" cy="48736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718457" indent="-261257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219200" indent="-3048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1737360" indent="-36576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2194560" indent="-36576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3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8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840117" y="2057400"/>
            <a:ext cx="393377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6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智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2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412816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913588" y="6227190"/>
            <a:ext cx="1617171" cy="32275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900">
                <a:solidFill>
                  <a:srgbClr val="1D1D1A"/>
                </a:solidFill>
              </a:defRPr>
            </a:pPr>
            <a:endParaRPr/>
          </a:p>
        </p:txBody>
      </p:sp>
      <p:sp>
        <p:nvSpPr>
          <p:cNvPr id="30" name="L 形 17"/>
          <p:cNvSpPr/>
          <p:nvPr/>
        </p:nvSpPr>
        <p:spPr>
          <a:xfrm rot="5400000">
            <a:off x="5369528" y="2370739"/>
            <a:ext cx="744263" cy="7622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Title Text"/>
          <p:cNvSpPr txBox="1">
            <a:spLocks noGrp="1"/>
          </p:cNvSpPr>
          <p:nvPr>
            <p:ph type="title"/>
          </p:nvPr>
        </p:nvSpPr>
        <p:spPr>
          <a:xfrm>
            <a:off x="840117" y="457200"/>
            <a:ext cx="3933774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27" name="图片占位符 2"/>
          <p:cNvSpPr>
            <a:spLocks noGrp="1"/>
          </p:cNvSpPr>
          <p:nvPr>
            <p:ph type="pic" sz="half" idx="21"/>
          </p:nvPr>
        </p:nvSpPr>
        <p:spPr>
          <a:xfrm>
            <a:off x="5185212" y="987425"/>
            <a:ext cx="6174613" cy="4873626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0117" y="2057400"/>
            <a:ext cx="3933774" cy="38115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9612" y="6414761"/>
            <a:ext cx="258625" cy="2483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Title Text"/>
          <p:cNvSpPr txBox="1">
            <a:spLocks noGrp="1"/>
          </p:cNvSpPr>
          <p:nvPr>
            <p:ph type="title"/>
          </p:nvPr>
        </p:nvSpPr>
        <p:spPr>
          <a:xfrm>
            <a:off x="609838" y="275166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37" name="Body Level One…"/>
          <p:cNvSpPr txBox="1">
            <a:spLocks noGrp="1"/>
          </p:cNvSpPr>
          <p:nvPr>
            <p:ph type="body" idx="1"/>
          </p:nvPr>
        </p:nvSpPr>
        <p:spPr>
          <a:xfrm>
            <a:off x="609838" y="1044787"/>
            <a:ext cx="10977089" cy="5080849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571386" indent="-571386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1158130" indent="-548530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904863" indent="-685663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2514462" indent="-685662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3466893" indent="-1028492">
              <a:lnSpc>
                <a:spcPct val="90000"/>
              </a:lnSpc>
              <a:spcBef>
                <a:spcPts val="1000"/>
              </a:spcBef>
              <a:buSzPct val="100000"/>
              <a:buChar char="✓"/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itle Text"/>
          <p:cNvSpPr txBox="1">
            <a:spLocks noGrp="1"/>
          </p:cNvSpPr>
          <p:nvPr>
            <p:ph type="title"/>
          </p:nvPr>
        </p:nvSpPr>
        <p:spPr>
          <a:xfrm>
            <a:off x="415762" y="252800"/>
            <a:ext cx="11365240" cy="763600"/>
          </a:xfrm>
          <a:prstGeom prst="rect">
            <a:avLst/>
          </a:prstGeom>
        </p:spPr>
        <p:txBody>
          <a:bodyPr lIns="91424" tIns="91424" rIns="91424" bIns="91424" anchor="t">
            <a:normAutofit/>
          </a:bodyPr>
          <a:lstStyle>
            <a:lvl1pPr>
              <a:lnSpc>
                <a:spcPct val="90000"/>
              </a:lnSpc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46" name="Body Level One…"/>
          <p:cNvSpPr txBox="1">
            <a:spLocks noGrp="1"/>
          </p:cNvSpPr>
          <p:nvPr>
            <p:ph type="body" idx="1"/>
          </p:nvPr>
        </p:nvSpPr>
        <p:spPr>
          <a:xfrm>
            <a:off x="415762" y="1536633"/>
            <a:ext cx="11365240" cy="4555200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 marL="609584" indent="-457189">
              <a:lnSpc>
                <a:spcPct val="90000"/>
              </a:lnSpc>
              <a:buSzPts val="2800"/>
              <a:buFont typeface="Helvetica"/>
              <a:buChar char="●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1289723" indent="-493876">
              <a:lnSpc>
                <a:spcPct val="90000"/>
              </a:lnSpc>
              <a:buSzPts val="2800"/>
              <a:buFont typeface="Helvetica"/>
              <a:buChar char="○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998083" indent="-592652">
              <a:lnSpc>
                <a:spcPct val="90000"/>
              </a:lnSpc>
              <a:buSzPts val="2800"/>
              <a:buFont typeface="Helvetica"/>
              <a:buChar char="■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2673518" indent="-658502">
              <a:lnSpc>
                <a:spcPct val="90000"/>
              </a:lnSpc>
              <a:buSzPts val="2800"/>
              <a:buFont typeface="Helvetica"/>
              <a:buChar char="●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3283103" indent="-658502">
              <a:lnSpc>
                <a:spcPct val="90000"/>
              </a:lnSpc>
              <a:buSzPts val="2800"/>
              <a:buFont typeface="Helvetica"/>
              <a:buChar char="○"/>
              <a:defRPr sz="2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656" name="Headline in Arial Regular 36 point"/>
          <p:cNvSpPr txBox="1">
            <a:spLocks noGrp="1"/>
          </p:cNvSpPr>
          <p:nvPr>
            <p:ph type="title" hasCustomPrompt="1"/>
          </p:nvPr>
        </p:nvSpPr>
        <p:spPr>
          <a:xfrm>
            <a:off x="517655" y="165101"/>
            <a:ext cx="11161454" cy="888187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2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Headline in Arial Regular 36 point</a:t>
            </a:r>
          </a:p>
        </p:txBody>
      </p:sp>
      <p:sp>
        <p:nvSpPr>
          <p:cNvPr id="65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17655" y="1269263"/>
            <a:ext cx="11161454" cy="503159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1pPr>
            <a:lvl2pPr indent="609356"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2pPr>
            <a:lvl3pPr indent="1218712"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3pPr>
            <a:lvl4pPr indent="1828068"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4pPr>
            <a:lvl5pPr indent="2437425" defTabSz="1218712">
              <a:spcBef>
                <a:spcPts val="500"/>
              </a:spcBef>
              <a:defRPr sz="2300">
                <a:solidFill>
                  <a:srgbClr val="595959"/>
                </a:solidFill>
              </a:defRPr>
            </a:lvl5pPr>
          </a:lstStyle>
          <a:p>
            <a:r>
              <a:t>Copy text in Arial Regular 20 - 32 point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58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40388" y="6373638"/>
            <a:ext cx="346539" cy="331613"/>
          </a:xfrm>
          <a:prstGeom prst="rect">
            <a:avLst/>
          </a:prstGeom>
        </p:spPr>
        <p:txBody>
          <a:bodyPr lIns="60971" tIns="60971" rIns="60971" bIns="60971"/>
          <a:lstStyle>
            <a:lvl1pPr>
              <a:defRPr sz="15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668" name="Title Text"/>
          <p:cNvSpPr txBox="1">
            <a:spLocks noGrp="1"/>
          </p:cNvSpPr>
          <p:nvPr>
            <p:ph type="title"/>
          </p:nvPr>
        </p:nvSpPr>
        <p:spPr>
          <a:xfrm>
            <a:off x="609838" y="275169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5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66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838" y="1044787"/>
            <a:ext cx="10977089" cy="5080849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571156" indent="-571156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1pPr>
            <a:lvl2pPr marL="1162476" indent="-553120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2pPr>
            <a:lvl3pPr marL="1919331" indent="-700619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3pPr>
            <a:lvl4pPr marL="2484899" indent="-656830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4pPr>
            <a:lvl5pPr marL="3422671" indent="-985245" defTabSz="1218712">
              <a:spcBef>
                <a:spcPts val="500"/>
              </a:spcBef>
              <a:buSzPct val="100000"/>
              <a:buChar char="✓"/>
              <a:defRPr sz="23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678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pic>
        <p:nvPicPr>
          <p:cNvPr id="679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L 形 6"/>
          <p:cNvSpPr/>
          <p:nvPr/>
        </p:nvSpPr>
        <p:spPr>
          <a:xfrm rot="5400000">
            <a:off x="7853942" y="2130562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1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1218712">
              <a:lnSpc>
                <a:spcPct val="100000"/>
              </a:lnSpc>
              <a:defRPr sz="3100">
                <a:solidFill>
                  <a:srgbClr val="000000"/>
                </a:solidFill>
              </a:defRPr>
            </a:lvl1pPr>
          </a:lstStyle>
          <a:p>
            <a:r>
              <a:t>单击此处添加标题</a:t>
            </a:r>
          </a:p>
        </p:txBody>
      </p:sp>
      <p:sp>
        <p:nvSpPr>
          <p:cNvPr id="68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457017" indent="-457017" defTabSz="1218712">
              <a:spcBef>
                <a:spcPts val="300"/>
              </a:spcBef>
              <a:buSzPct val="100000"/>
              <a:buFont typeface="Arial"/>
              <a:buChar char="•"/>
              <a:defRPr sz="1300">
                <a:solidFill>
                  <a:srgbClr val="000000"/>
                </a:solidFill>
              </a:defRPr>
            </a:lvl1pPr>
            <a:lvl2pPr marL="746884" indent="-137528" defTabSz="1218712">
              <a:spcBef>
                <a:spcPts val="300"/>
              </a:spcBef>
              <a:buSzPct val="100000"/>
              <a:buFont typeface="Arial"/>
              <a:buChar char="–"/>
              <a:defRPr sz="1300">
                <a:solidFill>
                  <a:srgbClr val="000000"/>
                </a:solidFill>
              </a:defRPr>
            </a:lvl2pPr>
            <a:lvl3pPr marL="1346480" indent="-127768" defTabSz="1218712">
              <a:spcBef>
                <a:spcPts val="300"/>
              </a:spcBef>
              <a:buSzPct val="100000"/>
              <a:buFont typeface="Arial"/>
              <a:buChar char="•"/>
              <a:defRPr sz="1300">
                <a:solidFill>
                  <a:srgbClr val="000000"/>
                </a:solidFill>
              </a:defRPr>
            </a:lvl3pPr>
            <a:lvl4pPr marL="1980407" indent="-152338" defTabSz="1218712">
              <a:spcBef>
                <a:spcPts val="300"/>
              </a:spcBef>
              <a:buSzPct val="100000"/>
              <a:buFont typeface="Arial"/>
              <a:buChar char="–"/>
              <a:defRPr sz="1300">
                <a:solidFill>
                  <a:srgbClr val="000000"/>
                </a:solidFill>
              </a:defRPr>
            </a:lvl4pPr>
            <a:lvl5pPr marL="2589764" indent="-152339" defTabSz="1218712">
              <a:spcBef>
                <a:spcPts val="300"/>
              </a:spcBef>
              <a:buSzPct val="100000"/>
              <a:buFont typeface="Arial"/>
              <a:buChar char="»"/>
              <a:defRPr sz="1300">
                <a:solidFill>
                  <a:srgbClr val="000000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Rectangle 86"/>
          <p:cNvSpPr txBox="1"/>
          <p:nvPr/>
        </p:nvSpPr>
        <p:spPr>
          <a:xfrm>
            <a:off x="11843798" y="6348970"/>
            <a:ext cx="328323" cy="328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87518">
              <a:lnSpc>
                <a:spcPct val="85000"/>
              </a:lnSpc>
              <a:defRPr sz="12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69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33619" y="1843090"/>
            <a:ext cx="10122061" cy="3013725"/>
          </a:xfrm>
          <a:prstGeom prst="rect">
            <a:avLst/>
          </a:prstGeom>
        </p:spPr>
        <p:txBody>
          <a:bodyPr lIns="89999" tIns="89999" rIns="89999" bIns="89999">
            <a:normAutofit/>
          </a:bodyPr>
          <a:lstStyle>
            <a:lvl1pPr marL="412584" indent="-398304" defTabSz="1218712">
              <a:lnSpc>
                <a:spcPct val="70000"/>
              </a:lnSpc>
              <a:spcBef>
                <a:spcPts val="500"/>
              </a:spcBef>
              <a:buSzPct val="100000"/>
              <a:buAutoNum type="arabicPeriod"/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246624" indent="-232344" defTabSz="1218712">
              <a:lnSpc>
                <a:spcPct val="70000"/>
              </a:lnSpc>
              <a:spcBef>
                <a:spcPts val="500"/>
              </a:spcBef>
              <a:buSzPct val="100000"/>
              <a:buAutoNum type="arabicPeriod"/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4281" defTabSz="1218712">
              <a:lnSpc>
                <a:spcPct val="70000"/>
              </a:lnSpc>
              <a:spcBef>
                <a:spcPts val="500"/>
              </a:spcBef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4281" defTabSz="1218712">
              <a:lnSpc>
                <a:spcPct val="70000"/>
              </a:lnSpc>
              <a:spcBef>
                <a:spcPts val="500"/>
              </a:spcBef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14281" defTabSz="1218712">
              <a:lnSpc>
                <a:spcPct val="70000"/>
              </a:lnSpc>
              <a:spcBef>
                <a:spcPts val="500"/>
              </a:spcBef>
              <a:defRPr sz="2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93" name="直线连接符 14"/>
          <p:cNvSpPr/>
          <p:nvPr/>
        </p:nvSpPr>
        <p:spPr>
          <a:xfrm flipH="1" flipV="1">
            <a:off x="1029919" y="1349255"/>
            <a:ext cx="885968" cy="1"/>
          </a:xfrm>
          <a:prstGeom prst="line">
            <a:avLst/>
          </a:prstGeom>
          <a:ln w="28575">
            <a:solidFill>
              <a:srgbClr val="C7000B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4" name="文本框 16"/>
          <p:cNvSpPr txBox="1"/>
          <p:nvPr/>
        </p:nvSpPr>
        <p:spPr>
          <a:xfrm>
            <a:off x="964636" y="630374"/>
            <a:ext cx="993141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112">
              <a:defRPr sz="35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目录</a:t>
            </a:r>
          </a:p>
        </p:txBody>
      </p:sp>
      <p:sp>
        <p:nvSpPr>
          <p:cNvPr id="6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04" name="Title Text"/>
          <p:cNvSpPr txBox="1">
            <a:spLocks noGrp="1"/>
          </p:cNvSpPr>
          <p:nvPr>
            <p:ph type="title"/>
          </p:nvPr>
        </p:nvSpPr>
        <p:spPr>
          <a:xfrm>
            <a:off x="609838" y="1"/>
            <a:ext cx="10977089" cy="868631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31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70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81" y="1044334"/>
            <a:ext cx="10977405" cy="5488305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457017" indent="-457017" defTabSz="1218712">
              <a:spcBef>
                <a:spcPts val="500"/>
              </a:spcBef>
              <a:buSzPct val="100000"/>
              <a:buFont typeface="Arial"/>
              <a:buChar char="•"/>
              <a:defRPr sz="2300" b="1">
                <a:solidFill>
                  <a:srgbClr val="000000"/>
                </a:solidFill>
              </a:defRPr>
            </a:lvl1pPr>
            <a:lvl2pPr marL="1070382" indent="-461026" defTabSz="1218712">
              <a:spcBef>
                <a:spcPts val="500"/>
              </a:spcBef>
              <a:buSzPct val="100000"/>
              <a:buFont typeface="Arial"/>
              <a:buChar char="–"/>
              <a:defRPr sz="2300" b="1">
                <a:solidFill>
                  <a:srgbClr val="000000"/>
                </a:solidFill>
              </a:defRPr>
            </a:lvl2pPr>
            <a:lvl3pPr marL="1685884" indent="-467172" defTabSz="1218712">
              <a:spcBef>
                <a:spcPts val="500"/>
              </a:spcBef>
              <a:buSzPct val="100000"/>
              <a:buFont typeface="Arial"/>
              <a:buChar char="•"/>
              <a:defRPr sz="2300" b="1">
                <a:solidFill>
                  <a:srgbClr val="000000"/>
                </a:solidFill>
              </a:defRPr>
            </a:lvl3pPr>
            <a:lvl4pPr marL="2367114" indent="-539045" defTabSz="1218712">
              <a:spcBef>
                <a:spcPts val="500"/>
              </a:spcBef>
              <a:buSzPct val="100000"/>
              <a:buFont typeface="Arial"/>
              <a:buChar char="–"/>
              <a:defRPr sz="2300" b="1">
                <a:solidFill>
                  <a:srgbClr val="000000"/>
                </a:solidFill>
              </a:defRPr>
            </a:lvl4pPr>
            <a:lvl5pPr marL="2976470" indent="-539045" defTabSz="1218712">
              <a:spcBef>
                <a:spcPts val="500"/>
              </a:spcBef>
              <a:buSzPct val="100000"/>
              <a:buFont typeface="Arial"/>
              <a:buChar char="»"/>
              <a:defRPr sz="23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4" name="Title Text"/>
          <p:cNvSpPr txBox="1">
            <a:spLocks noGrp="1"/>
          </p:cNvSpPr>
          <p:nvPr>
            <p:ph type="title"/>
          </p:nvPr>
        </p:nvSpPr>
        <p:spPr>
          <a:xfrm>
            <a:off x="609838" y="275169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31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创新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3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L 形 8"/>
          <p:cNvSpPr/>
          <p:nvPr/>
        </p:nvSpPr>
        <p:spPr>
          <a:xfrm rot="5400000">
            <a:off x="5945516" y="2323519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41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913588" y="6227190"/>
            <a:ext cx="1617171" cy="32275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900">
                <a:solidFill>
                  <a:srgbClr val="1D1D1A"/>
                </a:solidFill>
              </a:defRPr>
            </a:pPr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31" name="Title Text"/>
          <p:cNvSpPr txBox="1">
            <a:spLocks noGrp="1"/>
          </p:cNvSpPr>
          <p:nvPr>
            <p:ph type="title"/>
          </p:nvPr>
        </p:nvSpPr>
        <p:spPr>
          <a:xfrm>
            <a:off x="610215" y="364573"/>
            <a:ext cx="10519667" cy="702029"/>
          </a:xfrm>
          <a:prstGeom prst="rect">
            <a:avLst/>
          </a:prstGeom>
        </p:spPr>
        <p:txBody>
          <a:bodyPr>
            <a:normAutofit/>
          </a:bodyPr>
          <a:lstStyle>
            <a:lvl1pPr defTabSz="1218712">
              <a:lnSpc>
                <a:spcPct val="100000"/>
              </a:lnSpc>
              <a:defRPr sz="31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90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24113" y="6413474"/>
            <a:ext cx="273657" cy="264256"/>
          </a:xfrm>
          <a:prstGeom prst="rect">
            <a:avLst/>
          </a:prstGeom>
        </p:spPr>
        <p:txBody>
          <a:bodyPr anchor="t"/>
          <a:lstStyle>
            <a:lvl1pPr algn="l" defTabSz="914112">
              <a:defRPr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56" name="Title Text"/>
          <p:cNvSpPr txBox="1">
            <a:spLocks noGrp="1"/>
          </p:cNvSpPr>
          <p:nvPr>
            <p:ph type="title"/>
          </p:nvPr>
        </p:nvSpPr>
        <p:spPr>
          <a:xfrm>
            <a:off x="609838" y="275169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8712">
              <a:lnSpc>
                <a:spcPct val="100000"/>
              </a:lnSpc>
              <a:defRPr sz="31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TextBox 2"/>
          <p:cNvSpPr txBox="1"/>
          <p:nvPr/>
        </p:nvSpPr>
        <p:spPr>
          <a:xfrm>
            <a:off x="1141187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112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7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493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881" name="Group 87"/>
          <p:cNvGrpSpPr/>
          <p:nvPr/>
        </p:nvGrpSpPr>
        <p:grpSpPr>
          <a:xfrm>
            <a:off x="12290470" y="2608802"/>
            <a:ext cx="1963324" cy="4250104"/>
            <a:chOff x="0" y="0"/>
            <a:chExt cx="1963322" cy="4250103"/>
          </a:xfrm>
        </p:grpSpPr>
        <p:grpSp>
          <p:nvGrpSpPr>
            <p:cNvPr id="767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7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66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768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112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771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7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70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774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7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73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777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7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76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780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7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79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783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7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82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786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7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85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787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112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790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7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89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793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7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92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796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7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95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799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7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798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802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8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01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805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8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04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808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8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07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811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8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10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814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8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13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817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8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16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820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8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19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823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8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822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826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8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25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829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8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28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832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8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31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835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8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34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838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8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37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841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8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40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844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8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43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847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8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846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850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8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49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853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8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52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856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8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55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859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8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58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862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8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61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865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86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64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868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86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67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871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86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70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874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87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7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877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87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76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880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87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112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879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112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882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88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29175" y="456133"/>
            <a:ext cx="10740640" cy="5352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593425"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186848"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780274"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373697" defTabSz="1187322">
              <a:lnSpc>
                <a:spcPts val="3400"/>
              </a:lnSpc>
              <a:defRPr sz="1900" b="1">
                <a:solidFill>
                  <a:srgbClr val="AF002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单击此处添加标题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图片 7" descr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793"/>
            <a:ext cx="12193589" cy="6856413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Rectangle 86"/>
          <p:cNvSpPr txBox="1"/>
          <p:nvPr/>
        </p:nvSpPr>
        <p:spPr>
          <a:xfrm>
            <a:off x="11843798" y="6348969"/>
            <a:ext cx="328323" cy="37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87914">
              <a:lnSpc>
                <a:spcPct val="85000"/>
              </a:lnSpc>
              <a:defRPr sz="13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892" name="Headline in Arial Regular 36 point"/>
          <p:cNvSpPr txBox="1">
            <a:spLocks noGrp="1"/>
          </p:cNvSpPr>
          <p:nvPr>
            <p:ph type="title" hasCustomPrompt="1"/>
          </p:nvPr>
        </p:nvSpPr>
        <p:spPr>
          <a:xfrm>
            <a:off x="517655" y="165101"/>
            <a:ext cx="11161454" cy="888187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9200">
              <a:lnSpc>
                <a:spcPct val="100000"/>
              </a:lnSpc>
              <a:defRPr sz="2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Headline in Arial Regular 36 point</a:t>
            </a:r>
          </a:p>
        </p:txBody>
      </p:sp>
      <p:sp>
        <p:nvSpPr>
          <p:cNvPr id="89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17655" y="1269261"/>
            <a:ext cx="11161454" cy="503159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1pPr>
            <a:lvl2pPr indent="609600"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2pPr>
            <a:lvl3pPr indent="1219200"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3pPr>
            <a:lvl4pPr indent="1828800"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4pPr>
            <a:lvl5pPr indent="2438400" defTabSz="1219200">
              <a:spcBef>
                <a:spcPts val="500"/>
              </a:spcBef>
              <a:defRPr sz="2400">
                <a:solidFill>
                  <a:srgbClr val="595959"/>
                </a:solidFill>
              </a:defRPr>
            </a:lvl5pPr>
          </a:lstStyle>
          <a:p>
            <a:r>
              <a:t>Copy text in Arial Regular 20 - 32 point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94" name="Rectangle 86"/>
          <p:cNvSpPr txBox="1"/>
          <p:nvPr/>
        </p:nvSpPr>
        <p:spPr>
          <a:xfrm>
            <a:off x="11843798" y="6348969"/>
            <a:ext cx="328323" cy="37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87914">
              <a:lnSpc>
                <a:spcPct val="85000"/>
              </a:lnSpc>
              <a:defRPr sz="13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  <p:sp>
        <p:nvSpPr>
          <p:cNvPr id="8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26262" y="6367496"/>
            <a:ext cx="360665" cy="343897"/>
          </a:xfrm>
          <a:prstGeom prst="rect">
            <a:avLst/>
          </a:prstGeom>
        </p:spPr>
        <p:txBody>
          <a:bodyPr lIns="60971" tIns="60971" rIns="60971" bIns="60971"/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03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904" name="L 形 6"/>
          <p:cNvSpPr/>
          <p:nvPr/>
        </p:nvSpPr>
        <p:spPr>
          <a:xfrm rot="5400000">
            <a:off x="7853942" y="2130562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05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0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15" name="图片 13" descr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916" name="L 形 17"/>
          <p:cNvSpPr/>
          <p:nvPr/>
        </p:nvSpPr>
        <p:spPr>
          <a:xfrm rot="5400000">
            <a:off x="5824025" y="2568635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17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1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996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L 形 10"/>
          <p:cNvSpPr/>
          <p:nvPr/>
        </p:nvSpPr>
        <p:spPr>
          <a:xfrm rot="5400000">
            <a:off x="7881370" y="1995747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29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3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9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"/>
            <a:ext cx="12196764" cy="5602266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L 形 8"/>
          <p:cNvSpPr/>
          <p:nvPr/>
        </p:nvSpPr>
        <p:spPr>
          <a:xfrm rot="5400000">
            <a:off x="5945516" y="2323519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41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4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攀登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5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5" y="907092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54" name="L 形 7"/>
          <p:cNvSpPr/>
          <p:nvPr/>
        </p:nvSpPr>
        <p:spPr>
          <a:xfrm rot="5400000">
            <a:off x="7929967" y="1657555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900"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5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913588" y="6227190"/>
            <a:ext cx="1617171" cy="32275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900">
                <a:solidFill>
                  <a:srgbClr val="1D1D1A"/>
                </a:solidFill>
              </a:defRPr>
            </a:pPr>
            <a:endParaRPr/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51" name="图片 6" descr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04" y="0"/>
            <a:ext cx="12201067" cy="5602262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6463" y="907582"/>
            <a:ext cx="6610329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53" name="L 形 7"/>
          <p:cNvSpPr/>
          <p:nvPr/>
        </p:nvSpPr>
        <p:spPr>
          <a:xfrm rot="10800000">
            <a:off x="10502896" y="1522948"/>
            <a:ext cx="717937" cy="701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43" y="0"/>
                </a:lnTo>
                <a:lnTo>
                  <a:pt x="643" y="20900"/>
                </a:lnTo>
                <a:lnTo>
                  <a:pt x="21600" y="2090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5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77531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683" y="5970032"/>
            <a:ext cx="2256666" cy="493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36206"/>
            <a:ext cx="12196764" cy="5638471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8996" y="907093"/>
            <a:ext cx="6559810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defTabSz="914034">
              <a:defRPr sz="3100"/>
            </a:lvl1pPr>
          </a:lstStyle>
          <a:p>
            <a:r>
              <a:t>单击此处添加标题</a:t>
            </a:r>
          </a:p>
        </p:txBody>
      </p:sp>
      <p:sp>
        <p:nvSpPr>
          <p:cNvPr id="965" name="L 形 7"/>
          <p:cNvSpPr/>
          <p:nvPr/>
        </p:nvSpPr>
        <p:spPr>
          <a:xfrm rot="5400000">
            <a:off x="7929967" y="1657555"/>
            <a:ext cx="701033" cy="7179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58" y="0"/>
                </a:lnTo>
                <a:lnTo>
                  <a:pt x="658" y="20916"/>
                </a:lnTo>
                <a:lnTo>
                  <a:pt x="21600" y="2091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7000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914112">
              <a:defRPr sz="900"/>
            </a:pPr>
            <a:endParaRPr/>
          </a:p>
        </p:txBody>
      </p:sp>
      <p:sp>
        <p:nvSpPr>
          <p:cNvPr id="96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35843" cy="6439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914034">
              <a:defRPr sz="1300">
                <a:solidFill>
                  <a:srgbClr val="1D1D1A"/>
                </a:solidFill>
              </a:defRPr>
            </a:lvl1pPr>
            <a:lvl2pPr indent="457017" defTabSz="914034">
              <a:defRPr sz="1300">
                <a:solidFill>
                  <a:srgbClr val="1D1D1A"/>
                </a:solidFill>
              </a:defRPr>
            </a:lvl2pPr>
            <a:lvl3pPr indent="914034" defTabSz="914034">
              <a:defRPr sz="1300">
                <a:solidFill>
                  <a:srgbClr val="1D1D1A"/>
                </a:solidFill>
              </a:defRPr>
            </a:lvl3pPr>
            <a:lvl4pPr indent="1371051" defTabSz="914034">
              <a:defRPr sz="1300">
                <a:solidFill>
                  <a:srgbClr val="1D1D1A"/>
                </a:solidFill>
              </a:defRPr>
            </a:lvl4pPr>
            <a:lvl5pPr indent="1828068" defTabSz="914034">
              <a:defRPr sz="13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9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092" name="Group 87"/>
          <p:cNvGrpSpPr/>
          <p:nvPr/>
        </p:nvGrpSpPr>
        <p:grpSpPr>
          <a:xfrm>
            <a:off x="12290470" y="2608800"/>
            <a:ext cx="1963324" cy="4250104"/>
            <a:chOff x="0" y="0"/>
            <a:chExt cx="1963322" cy="4250103"/>
          </a:xfrm>
        </p:grpSpPr>
        <p:grpSp>
          <p:nvGrpSpPr>
            <p:cNvPr id="97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9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7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97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t>公司XX色</a:t>
              </a:r>
            </a:p>
          </p:txBody>
        </p:sp>
        <p:grpSp>
          <p:nvGrpSpPr>
            <p:cNvPr id="98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9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8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98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9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8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98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9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8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99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9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9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99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9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9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99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9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99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99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00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9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0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00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0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0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00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0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0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01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0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0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01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0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1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01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0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1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01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0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1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02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0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2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02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0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2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02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0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2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03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0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3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03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0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03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03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0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3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04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0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3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04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0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4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04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0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4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04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0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4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05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0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5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05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0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5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05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0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05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06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0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6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06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0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6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06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0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6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07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0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6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07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0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7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07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07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7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07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07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7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08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08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8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08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08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8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08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08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8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09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08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09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09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094" name="Title Text"/>
          <p:cNvSpPr txBox="1">
            <a:spLocks noGrp="1"/>
          </p:cNvSpPr>
          <p:nvPr>
            <p:ph type="title"/>
          </p:nvPr>
        </p:nvSpPr>
        <p:spPr>
          <a:xfrm>
            <a:off x="609838" y="275166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187798">
              <a:lnSpc>
                <a:spcPct val="90000"/>
              </a:lnSpc>
              <a:defRPr sz="57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09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838" y="1044787"/>
            <a:ext cx="10977089" cy="5080849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571386" indent="-571386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1158130" indent="-548530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904863" indent="-685663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2514462" indent="-685662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3466893" indent="-1028492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Text Placeholder 1"/>
          <p:cNvSpPr txBox="1"/>
          <p:nvPr/>
        </p:nvSpPr>
        <p:spPr>
          <a:xfrm>
            <a:off x="7979357" y="2794960"/>
            <a:ext cx="3225169" cy="2029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914400">
              <a:lnSpc>
                <a:spcPts val="1000"/>
              </a:lnSpc>
              <a:spcBef>
                <a:spcPts val="1000"/>
              </a:spcBef>
              <a:defRPr sz="800" b="1">
                <a:solidFill>
                  <a:srgbClr val="1D1D1B"/>
                </a:solidFill>
              </a:defRPr>
            </a:pPr>
            <a:r>
              <a:t>Copyright©2018 Huawei Technologies Co., Ltd.</a:t>
            </a:r>
            <a:br/>
            <a:r>
              <a:t>All Rights Reserved.</a:t>
            </a:r>
            <a:br/>
            <a:br/>
            <a:r>
              <a:rPr b="0"/>
              <a:t>The information in this document may contain predictive </a:t>
            </a:r>
            <a:br>
              <a:rPr b="0"/>
            </a:br>
            <a:r>
              <a:rPr b="0"/>
              <a:t>statements including, without limitation, statements regarding </a:t>
            </a:r>
            <a:br>
              <a:rPr b="0"/>
            </a:br>
            <a:r>
              <a:rPr b="0"/>
              <a:t>the future financial and operating results, future product </a:t>
            </a:r>
            <a:br>
              <a:rPr b="0"/>
            </a:br>
            <a:r>
              <a:rPr b="0"/>
              <a:t>portfolio, new technology, etc. There are a number of factors that </a:t>
            </a:r>
            <a:br>
              <a:rPr b="0"/>
            </a:br>
            <a:r>
              <a:rPr b="0"/>
              <a:t>could cause actual results and developments to differ materially </a:t>
            </a:r>
            <a:br>
              <a:rPr b="0"/>
            </a:br>
            <a:r>
              <a:rPr b="0"/>
              <a:t>from those expressed or implied in the predictive statements. </a:t>
            </a:r>
            <a:br>
              <a:rPr b="0"/>
            </a:br>
            <a:r>
              <a:rPr b="0"/>
              <a:t>Therefore, such information is provided for reference purpose </a:t>
            </a:r>
            <a:br>
              <a:rPr b="0"/>
            </a:br>
            <a:r>
              <a:rPr b="0"/>
              <a:t>only and constitutes neither an offer nor an acceptance. Huawei </a:t>
            </a:r>
            <a:br>
              <a:rPr b="0"/>
            </a:br>
            <a:r>
              <a:rPr b="0"/>
              <a:t>may change the information at any time without notice. </a:t>
            </a:r>
            <a:endParaRPr sz="1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03" name="Subtitle 6"/>
          <p:cNvSpPr txBox="1"/>
          <p:nvPr/>
        </p:nvSpPr>
        <p:spPr>
          <a:xfrm>
            <a:off x="7987276" y="1631849"/>
            <a:ext cx="3477701" cy="491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914400">
              <a:lnSpc>
                <a:spcPts val="1600"/>
              </a:lnSpc>
              <a:defRPr sz="1300">
                <a:solidFill>
                  <a:srgbClr val="1D1D1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把数字世界带入每个人、每个家庭、</a:t>
            </a:r>
            <a:br/>
            <a:r>
              <a:t>每个组织，构建万物互联的智能世界。</a:t>
            </a:r>
          </a:p>
        </p:txBody>
      </p:sp>
      <p:sp>
        <p:nvSpPr>
          <p:cNvPr id="1104" name="Subtitle 6"/>
          <p:cNvSpPr txBox="1"/>
          <p:nvPr/>
        </p:nvSpPr>
        <p:spPr>
          <a:xfrm>
            <a:off x="7977671" y="2106123"/>
            <a:ext cx="3481834" cy="459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ts val="1200"/>
              </a:lnSpc>
              <a:spcBef>
                <a:spcPts val="1000"/>
              </a:spcBef>
              <a:defRPr sz="1200">
                <a:solidFill>
                  <a:srgbClr val="1D1D1B"/>
                </a:solidFill>
              </a:defRPr>
            </a:pPr>
            <a:r>
              <a:t>Bring digital to every person, home and </a:t>
            </a:r>
            <a:br/>
            <a:r>
              <a:t>organization for a fully connected, </a:t>
            </a:r>
            <a:br/>
            <a:r>
              <a:t>intelligent world.</a:t>
            </a:r>
          </a:p>
        </p:txBody>
      </p:sp>
      <p:pic>
        <p:nvPicPr>
          <p:cNvPr id="1105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497" y="5237636"/>
            <a:ext cx="1869597" cy="408881"/>
          </a:xfrm>
          <a:prstGeom prst="rect">
            <a:avLst/>
          </a:prstGeom>
          <a:ln w="12700">
            <a:miter lim="400000"/>
          </a:ln>
        </p:spPr>
      </p:pic>
      <p:sp>
        <p:nvSpPr>
          <p:cNvPr id="1106" name="TextBox 3"/>
          <p:cNvSpPr txBox="1"/>
          <p:nvPr/>
        </p:nvSpPr>
        <p:spPr>
          <a:xfrm>
            <a:off x="653206" y="1402064"/>
            <a:ext cx="3829594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800"/>
            </a:lvl1pPr>
          </a:lstStyle>
          <a:p>
            <a:r>
              <a:t>Thank you.</a:t>
            </a:r>
          </a:p>
        </p:txBody>
      </p:sp>
      <p:sp>
        <p:nvSpPr>
          <p:cNvPr id="1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Text Placeholder 1"/>
          <p:cNvSpPr txBox="1"/>
          <p:nvPr/>
        </p:nvSpPr>
        <p:spPr>
          <a:xfrm>
            <a:off x="7979357" y="2794960"/>
            <a:ext cx="3225169" cy="2029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914400">
              <a:lnSpc>
                <a:spcPts val="1000"/>
              </a:lnSpc>
              <a:spcBef>
                <a:spcPts val="1000"/>
              </a:spcBef>
              <a:defRPr sz="800" b="1">
                <a:solidFill>
                  <a:srgbClr val="1D1D1B"/>
                </a:solidFill>
              </a:defRPr>
            </a:pPr>
            <a:r>
              <a:t>Copyright©2018 Huawei Technologies Co., Ltd.</a:t>
            </a:r>
            <a:br/>
            <a:r>
              <a:t>All Rights Reserved.</a:t>
            </a:r>
            <a:br/>
            <a:br/>
            <a:r>
              <a:rPr b="0"/>
              <a:t>The information in this document may contain predictive </a:t>
            </a:r>
            <a:br>
              <a:rPr b="0"/>
            </a:br>
            <a:r>
              <a:rPr b="0"/>
              <a:t>statements including, without limitation, statements regarding </a:t>
            </a:r>
            <a:br>
              <a:rPr b="0"/>
            </a:br>
            <a:r>
              <a:rPr b="0"/>
              <a:t>the future financial and operating results, future product </a:t>
            </a:r>
            <a:br>
              <a:rPr b="0"/>
            </a:br>
            <a:r>
              <a:rPr b="0"/>
              <a:t>portfolio, new technology, etc. There are a number of factors that </a:t>
            </a:r>
            <a:br>
              <a:rPr b="0"/>
            </a:br>
            <a:r>
              <a:rPr b="0"/>
              <a:t>could cause actual results and developments to differ materially </a:t>
            </a:r>
            <a:br>
              <a:rPr b="0"/>
            </a:br>
            <a:r>
              <a:rPr b="0"/>
              <a:t>from those expressed or implied in the predictive statements. </a:t>
            </a:r>
            <a:br>
              <a:rPr b="0"/>
            </a:br>
            <a:r>
              <a:rPr b="0"/>
              <a:t>Therefore, such information is provided for reference purpose </a:t>
            </a:r>
            <a:br>
              <a:rPr b="0"/>
            </a:br>
            <a:r>
              <a:rPr b="0"/>
              <a:t>only and constitutes neither an offer nor an acceptance. Huawei </a:t>
            </a:r>
            <a:br>
              <a:rPr b="0"/>
            </a:br>
            <a:r>
              <a:rPr b="0"/>
              <a:t>may change the information at any time without notice. </a:t>
            </a:r>
            <a:endParaRPr sz="14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15" name="Subtitle 6"/>
          <p:cNvSpPr txBox="1"/>
          <p:nvPr/>
        </p:nvSpPr>
        <p:spPr>
          <a:xfrm>
            <a:off x="7987276" y="1631849"/>
            <a:ext cx="3477701" cy="491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914400">
              <a:lnSpc>
                <a:spcPts val="1600"/>
              </a:lnSpc>
              <a:defRPr sz="1300">
                <a:solidFill>
                  <a:srgbClr val="1D1D1B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把数字世界带入每个人、每个家庭、</a:t>
            </a:r>
            <a:br/>
            <a:r>
              <a:t>每个组织，构建万物互联的智能世界。</a:t>
            </a:r>
          </a:p>
        </p:txBody>
      </p:sp>
      <p:sp>
        <p:nvSpPr>
          <p:cNvPr id="1116" name="Subtitle 6"/>
          <p:cNvSpPr txBox="1"/>
          <p:nvPr/>
        </p:nvSpPr>
        <p:spPr>
          <a:xfrm>
            <a:off x="7977671" y="2106123"/>
            <a:ext cx="3481834" cy="459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14400">
              <a:lnSpc>
                <a:spcPts val="1200"/>
              </a:lnSpc>
              <a:spcBef>
                <a:spcPts val="1000"/>
              </a:spcBef>
              <a:defRPr sz="1200">
                <a:solidFill>
                  <a:srgbClr val="1D1D1B"/>
                </a:solidFill>
              </a:defRPr>
            </a:pPr>
            <a:r>
              <a:t>Bring digital to every person, home and </a:t>
            </a:r>
            <a:br/>
            <a:r>
              <a:t>organization for a fully connected, </a:t>
            </a:r>
            <a:br/>
            <a:r>
              <a:t>intelligent world.</a:t>
            </a:r>
          </a:p>
        </p:txBody>
      </p:sp>
      <p:pic>
        <p:nvPicPr>
          <p:cNvPr id="1117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497" y="5237636"/>
            <a:ext cx="1869597" cy="408881"/>
          </a:xfrm>
          <a:prstGeom prst="rect">
            <a:avLst/>
          </a:prstGeom>
          <a:ln w="12700">
            <a:miter lim="400000"/>
          </a:ln>
        </p:spPr>
      </p:pic>
      <p:sp>
        <p:nvSpPr>
          <p:cNvPr id="1118" name="Headline in Arial Regular 36 point"/>
          <p:cNvSpPr txBox="1">
            <a:spLocks noGrp="1"/>
          </p:cNvSpPr>
          <p:nvPr>
            <p:ph type="title" hasCustomPrompt="1"/>
          </p:nvPr>
        </p:nvSpPr>
        <p:spPr>
          <a:xfrm>
            <a:off x="517655" y="165101"/>
            <a:ext cx="11161454" cy="888187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219200">
              <a:lnSpc>
                <a:spcPct val="100000"/>
              </a:lnSpc>
              <a:defRPr sz="2700">
                <a:solidFill>
                  <a:srgbClr val="71716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Headline in Arial Regular 36 point</a:t>
            </a:r>
          </a:p>
        </p:txBody>
      </p:sp>
      <p:sp>
        <p:nvSpPr>
          <p:cNvPr id="111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17655" y="1269261"/>
            <a:ext cx="11161454" cy="5031594"/>
          </a:xfrm>
          <a:prstGeom prst="rect">
            <a:avLst/>
          </a:prstGeom>
        </p:spPr>
        <p:txBody>
          <a:bodyPr>
            <a:normAutofit/>
          </a:bodyPr>
          <a:lstStyle>
            <a:lvl1pPr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609600"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219200"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828800"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438400" defTabSz="1219200">
              <a:spcBef>
                <a:spcPts val="500"/>
              </a:spcBef>
              <a:defRPr sz="2400">
                <a:solidFill>
                  <a:srgbClr val="71716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Copy text in Arial Regular 20 - 32 point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26262" y="6367496"/>
            <a:ext cx="360665" cy="343897"/>
          </a:xfrm>
          <a:prstGeom prst="rect">
            <a:avLst/>
          </a:prstGeom>
        </p:spPr>
        <p:txBody>
          <a:bodyPr lIns="60971" tIns="60971" rIns="60971" bIns="60971"/>
          <a:lstStyle>
            <a:lvl1pPr>
              <a:defRPr sz="16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21" name="Rectangle 86"/>
          <p:cNvSpPr txBox="1"/>
          <p:nvPr/>
        </p:nvSpPr>
        <p:spPr>
          <a:xfrm>
            <a:off x="11843798" y="6348969"/>
            <a:ext cx="328323" cy="37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987914">
              <a:lnSpc>
                <a:spcPct val="85000"/>
              </a:lnSpc>
              <a:defRPr sz="13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1129" name="Text Box 8"/>
          <p:cNvSpPr txBox="1"/>
          <p:nvPr/>
        </p:nvSpPr>
        <p:spPr>
          <a:xfrm>
            <a:off x="1007928" y="6451600"/>
            <a:ext cx="2584302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pic>
        <p:nvPicPr>
          <p:cNvPr id="113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746" y="6386514"/>
            <a:ext cx="1749051" cy="312738"/>
          </a:xfrm>
          <a:prstGeom prst="rect">
            <a:avLst/>
          </a:prstGeom>
          <a:ln w="12700">
            <a:miter lim="400000"/>
          </a:ln>
        </p:spPr>
      </p:pic>
      <p:sp>
        <p:nvSpPr>
          <p:cNvPr id="1131" name="Rectangle 15"/>
          <p:cNvSpPr txBox="1"/>
          <p:nvPr/>
        </p:nvSpPr>
        <p:spPr>
          <a:xfrm>
            <a:off x="-2564456" y="692150"/>
            <a:ext cx="2380406" cy="570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英文标题</a:t>
            </a:r>
            <a:r>
              <a:t>:32-35pt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Medium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中文标题</a:t>
            </a:r>
            <a:r>
              <a:t>:30-32pt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黑体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 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Regular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):18pt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细黑体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198" name="Group 16"/>
          <p:cNvGrpSpPr/>
          <p:nvPr/>
        </p:nvGrpSpPr>
        <p:grpSpPr>
          <a:xfrm>
            <a:off x="12438158" y="3511550"/>
            <a:ext cx="1226031" cy="3224212"/>
            <a:chOff x="0" y="0"/>
            <a:chExt cx="1226030" cy="3224211"/>
          </a:xfrm>
        </p:grpSpPr>
        <p:sp>
          <p:nvSpPr>
            <p:cNvPr id="1132" name="Rectangle 17"/>
            <p:cNvSpPr/>
            <p:nvPr/>
          </p:nvSpPr>
          <p:spPr>
            <a:xfrm>
              <a:off x="-1" y="1416049"/>
              <a:ext cx="1226032" cy="3698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137" name="Group 18"/>
            <p:cNvGrpSpPr/>
            <p:nvPr/>
          </p:nvGrpSpPr>
          <p:grpSpPr>
            <a:xfrm>
              <a:off x="114344" y="215900"/>
              <a:ext cx="986753" cy="182563"/>
              <a:chOff x="0" y="0"/>
              <a:chExt cx="986751" cy="182562"/>
            </a:xfrm>
          </p:grpSpPr>
          <p:sp>
            <p:nvSpPr>
              <p:cNvPr id="1133" name="Rectangle 1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34" name="Rectangle 2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35" name="Rectangle 2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66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36" name="Rectangle 2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42" name="Group 23"/>
            <p:cNvGrpSpPr/>
            <p:nvPr/>
          </p:nvGrpSpPr>
          <p:grpSpPr>
            <a:xfrm>
              <a:off x="114344" y="431800"/>
              <a:ext cx="986753" cy="182563"/>
              <a:chOff x="0" y="0"/>
              <a:chExt cx="986751" cy="182562"/>
            </a:xfrm>
          </p:grpSpPr>
          <p:sp>
            <p:nvSpPr>
              <p:cNvPr id="1138" name="Rectangle 2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39" name="Rectangle 2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0" name="Rectangle 2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1" name="Rectangle 2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47" name="Group 28"/>
            <p:cNvGrpSpPr/>
            <p:nvPr/>
          </p:nvGrpSpPr>
          <p:grpSpPr>
            <a:xfrm>
              <a:off x="114344" y="647700"/>
              <a:ext cx="986753" cy="182563"/>
              <a:chOff x="0" y="0"/>
              <a:chExt cx="986751" cy="182562"/>
            </a:xfrm>
          </p:grpSpPr>
          <p:sp>
            <p:nvSpPr>
              <p:cNvPr id="1143" name="Rectangle 2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4" name="Rectangle 3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5" name="Rectangle 3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6" name="Rectangle 3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52" name="Group 33"/>
            <p:cNvGrpSpPr/>
            <p:nvPr/>
          </p:nvGrpSpPr>
          <p:grpSpPr>
            <a:xfrm>
              <a:off x="114344" y="0"/>
              <a:ext cx="986753" cy="188913"/>
              <a:chOff x="0" y="0"/>
              <a:chExt cx="986751" cy="188912"/>
            </a:xfrm>
          </p:grpSpPr>
          <p:sp>
            <p:nvSpPr>
              <p:cNvPr id="1148" name="Rectangle 34"/>
              <p:cNvSpPr/>
              <p:nvPr/>
            </p:nvSpPr>
            <p:spPr>
              <a:xfrm rot="10800000" flipH="1">
                <a:off x="493376" y="0"/>
                <a:ext cx="245630" cy="18891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49" name="Rectangle 35"/>
              <p:cNvSpPr/>
              <p:nvPr/>
            </p:nvSpPr>
            <p:spPr>
              <a:xfrm rot="10800000" flipH="1">
                <a:off x="739005" y="0"/>
                <a:ext cx="247747" cy="188913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0" name="Rectangle 36"/>
              <p:cNvSpPr/>
              <p:nvPr/>
            </p:nvSpPr>
            <p:spPr>
              <a:xfrm rot="10800000" flipH="1">
                <a:off x="-1" y="0"/>
                <a:ext cx="247747" cy="18891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1" name="Rectangle 37"/>
              <p:cNvSpPr/>
              <p:nvPr/>
            </p:nvSpPr>
            <p:spPr>
              <a:xfrm rot="10800000" flipH="1">
                <a:off x="247746" y="0"/>
                <a:ext cx="245630" cy="188913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57" name="Group 38"/>
            <p:cNvGrpSpPr/>
            <p:nvPr/>
          </p:nvGrpSpPr>
          <p:grpSpPr>
            <a:xfrm>
              <a:off x="114344" y="1008062"/>
              <a:ext cx="986753" cy="182563"/>
              <a:chOff x="0" y="0"/>
              <a:chExt cx="986751" cy="182562"/>
            </a:xfrm>
          </p:grpSpPr>
          <p:sp>
            <p:nvSpPr>
              <p:cNvPr id="1153" name="Rectangle 3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4" name="Rectangle 4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5" name="Rectangle 4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6" name="Rectangle 4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62" name="Group 43"/>
            <p:cNvGrpSpPr/>
            <p:nvPr/>
          </p:nvGrpSpPr>
          <p:grpSpPr>
            <a:xfrm>
              <a:off x="114344" y="1223962"/>
              <a:ext cx="986753" cy="182563"/>
              <a:chOff x="0" y="0"/>
              <a:chExt cx="986751" cy="182562"/>
            </a:xfrm>
          </p:grpSpPr>
          <p:sp>
            <p:nvSpPr>
              <p:cNvPr id="1158" name="Rectangle 4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59" name="Rectangle 4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0" name="Rectangle 4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1" name="Rectangle 4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67" name="Group 48"/>
            <p:cNvGrpSpPr/>
            <p:nvPr/>
          </p:nvGrpSpPr>
          <p:grpSpPr>
            <a:xfrm>
              <a:off x="114344" y="1439862"/>
              <a:ext cx="986753" cy="182563"/>
              <a:chOff x="0" y="0"/>
              <a:chExt cx="986751" cy="182562"/>
            </a:xfrm>
          </p:grpSpPr>
          <p:sp>
            <p:nvSpPr>
              <p:cNvPr id="1163" name="Rectangle 4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4" name="Rectangle 5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5" name="Rectangle 5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6" name="Rectangle 5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72" name="Group 53"/>
            <p:cNvGrpSpPr/>
            <p:nvPr/>
          </p:nvGrpSpPr>
          <p:grpSpPr>
            <a:xfrm>
              <a:off x="114344" y="1800225"/>
              <a:ext cx="986753" cy="182563"/>
              <a:chOff x="0" y="0"/>
              <a:chExt cx="986751" cy="182562"/>
            </a:xfrm>
          </p:grpSpPr>
          <p:sp>
            <p:nvSpPr>
              <p:cNvPr id="1168" name="Rectangle 5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69" name="Rectangle 5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0" name="Rectangle 5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1" name="Rectangle 5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77" name="Group 58"/>
            <p:cNvGrpSpPr/>
            <p:nvPr/>
          </p:nvGrpSpPr>
          <p:grpSpPr>
            <a:xfrm>
              <a:off x="114344" y="2016125"/>
              <a:ext cx="986753" cy="182563"/>
              <a:chOff x="0" y="0"/>
              <a:chExt cx="986751" cy="182562"/>
            </a:xfrm>
          </p:grpSpPr>
          <p:sp>
            <p:nvSpPr>
              <p:cNvPr id="1173" name="Rectangle 5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4" name="Rectangle 6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5" name="Rectangle 6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6" name="Rectangle 6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82" name="Group 63"/>
            <p:cNvGrpSpPr/>
            <p:nvPr/>
          </p:nvGrpSpPr>
          <p:grpSpPr>
            <a:xfrm>
              <a:off x="114344" y="2232025"/>
              <a:ext cx="986753" cy="182563"/>
              <a:chOff x="0" y="0"/>
              <a:chExt cx="986751" cy="182562"/>
            </a:xfrm>
          </p:grpSpPr>
          <p:sp>
            <p:nvSpPr>
              <p:cNvPr id="1178" name="Rectangle 6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79" name="Rectangle 6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0" name="Rectangle 6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1" name="Rectangle 6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87" name="Group 68"/>
            <p:cNvGrpSpPr/>
            <p:nvPr/>
          </p:nvGrpSpPr>
          <p:grpSpPr>
            <a:xfrm>
              <a:off x="114344" y="2592387"/>
              <a:ext cx="986753" cy="182563"/>
              <a:chOff x="0" y="0"/>
              <a:chExt cx="986751" cy="182562"/>
            </a:xfrm>
          </p:grpSpPr>
          <p:sp>
            <p:nvSpPr>
              <p:cNvPr id="1183" name="Rectangle 6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4" name="Rectangle 7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5" name="Rectangle 7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6" name="Rectangle 7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92" name="Group 73"/>
            <p:cNvGrpSpPr/>
            <p:nvPr/>
          </p:nvGrpSpPr>
          <p:grpSpPr>
            <a:xfrm>
              <a:off x="114344" y="2817812"/>
              <a:ext cx="986753" cy="182563"/>
              <a:chOff x="0" y="0"/>
              <a:chExt cx="986751" cy="182562"/>
            </a:xfrm>
          </p:grpSpPr>
          <p:sp>
            <p:nvSpPr>
              <p:cNvPr id="1188" name="Rectangle 7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89" name="Rectangle 7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0" name="Rectangle 7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1" name="Rectangle 7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197" name="Group 78"/>
            <p:cNvGrpSpPr/>
            <p:nvPr/>
          </p:nvGrpSpPr>
          <p:grpSpPr>
            <a:xfrm>
              <a:off x="114344" y="3041649"/>
              <a:ext cx="986753" cy="182563"/>
              <a:chOff x="0" y="0"/>
              <a:chExt cx="986751" cy="182562"/>
            </a:xfrm>
          </p:grpSpPr>
          <p:sp>
            <p:nvSpPr>
              <p:cNvPr id="1193" name="Rectangle 7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4" name="Rectangle 8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5" name="Rectangle 8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196" name="Rectangle 8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1199" name="Rectangle 83"/>
          <p:cNvSpPr txBox="1"/>
          <p:nvPr/>
        </p:nvSpPr>
        <p:spPr>
          <a:xfrm>
            <a:off x="12380814" y="1341438"/>
            <a:ext cx="1510117" cy="114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配色参考方案：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建议同一页面内不超过四种颜色，以下是</a:t>
            </a:r>
            <a:r>
              <a:t>13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组配色方案，同一页面内只选择一组使用。（仅供参考）</a:t>
            </a:r>
          </a:p>
        </p:txBody>
      </p:sp>
      <p:sp>
        <p:nvSpPr>
          <p:cNvPr id="1200" name="Rectangle 84"/>
          <p:cNvSpPr txBox="1"/>
          <p:nvPr/>
        </p:nvSpPr>
        <p:spPr>
          <a:xfrm>
            <a:off x="12380814" y="7938"/>
            <a:ext cx="1414830" cy="40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客户或者合作伙伴的标志放在右上角</a:t>
            </a:r>
            <a:r>
              <a:t>.</a:t>
            </a:r>
          </a:p>
        </p:txBody>
      </p:sp>
      <p:sp>
        <p:nvSpPr>
          <p:cNvPr id="1201" name="Rectangle 21"/>
          <p:cNvSpPr txBox="1"/>
          <p:nvPr/>
        </p:nvSpPr>
        <p:spPr>
          <a:xfrm>
            <a:off x="5129676" y="6465937"/>
            <a:ext cx="13681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4799" y="6489701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18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1210" name="Text Box 8"/>
          <p:cNvSpPr txBox="1"/>
          <p:nvPr/>
        </p:nvSpPr>
        <p:spPr>
          <a:xfrm>
            <a:off x="1007928" y="6451600"/>
            <a:ext cx="2584302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pic>
        <p:nvPicPr>
          <p:cNvPr id="1211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746" y="6386514"/>
            <a:ext cx="1749051" cy="312738"/>
          </a:xfrm>
          <a:prstGeom prst="rect">
            <a:avLst/>
          </a:prstGeom>
          <a:ln w="12700">
            <a:miter lim="400000"/>
          </a:ln>
        </p:spPr>
      </p:pic>
      <p:sp>
        <p:nvSpPr>
          <p:cNvPr id="1212" name="Rectangle 15"/>
          <p:cNvSpPr txBox="1"/>
          <p:nvPr/>
        </p:nvSpPr>
        <p:spPr>
          <a:xfrm>
            <a:off x="-2564456" y="692150"/>
            <a:ext cx="2380406" cy="570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英文标题</a:t>
            </a:r>
            <a:r>
              <a:t>:32-35pt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Medium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中文标题</a:t>
            </a:r>
            <a:r>
              <a:t>:30-32pt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黑体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 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Regular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):18pt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细黑体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279" name="Group 16"/>
          <p:cNvGrpSpPr/>
          <p:nvPr/>
        </p:nvGrpSpPr>
        <p:grpSpPr>
          <a:xfrm>
            <a:off x="12438158" y="3511550"/>
            <a:ext cx="1226031" cy="3224212"/>
            <a:chOff x="0" y="0"/>
            <a:chExt cx="1226030" cy="3224211"/>
          </a:xfrm>
        </p:grpSpPr>
        <p:sp>
          <p:nvSpPr>
            <p:cNvPr id="1213" name="Rectangle 17"/>
            <p:cNvSpPr/>
            <p:nvPr/>
          </p:nvSpPr>
          <p:spPr>
            <a:xfrm>
              <a:off x="-1" y="1416049"/>
              <a:ext cx="1226032" cy="3698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218" name="Group 18"/>
            <p:cNvGrpSpPr/>
            <p:nvPr/>
          </p:nvGrpSpPr>
          <p:grpSpPr>
            <a:xfrm>
              <a:off x="114344" y="215900"/>
              <a:ext cx="986753" cy="182563"/>
              <a:chOff x="0" y="0"/>
              <a:chExt cx="986751" cy="182562"/>
            </a:xfrm>
          </p:grpSpPr>
          <p:sp>
            <p:nvSpPr>
              <p:cNvPr id="1214" name="Rectangle 1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15" name="Rectangle 2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16" name="Rectangle 2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66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17" name="Rectangle 2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23" name="Group 23"/>
            <p:cNvGrpSpPr/>
            <p:nvPr/>
          </p:nvGrpSpPr>
          <p:grpSpPr>
            <a:xfrm>
              <a:off x="114344" y="431800"/>
              <a:ext cx="986753" cy="182563"/>
              <a:chOff x="0" y="0"/>
              <a:chExt cx="986751" cy="182562"/>
            </a:xfrm>
          </p:grpSpPr>
          <p:sp>
            <p:nvSpPr>
              <p:cNvPr id="1219" name="Rectangle 2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0" name="Rectangle 2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1" name="Rectangle 2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2" name="Rectangle 2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28" name="Group 28"/>
            <p:cNvGrpSpPr/>
            <p:nvPr/>
          </p:nvGrpSpPr>
          <p:grpSpPr>
            <a:xfrm>
              <a:off x="114344" y="647700"/>
              <a:ext cx="986753" cy="182563"/>
              <a:chOff x="0" y="0"/>
              <a:chExt cx="986751" cy="182562"/>
            </a:xfrm>
          </p:grpSpPr>
          <p:sp>
            <p:nvSpPr>
              <p:cNvPr id="1224" name="Rectangle 2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5" name="Rectangle 3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6" name="Rectangle 3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27" name="Rectangle 3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33" name="Group 33"/>
            <p:cNvGrpSpPr/>
            <p:nvPr/>
          </p:nvGrpSpPr>
          <p:grpSpPr>
            <a:xfrm>
              <a:off x="114344" y="0"/>
              <a:ext cx="986753" cy="188913"/>
              <a:chOff x="0" y="0"/>
              <a:chExt cx="986751" cy="188912"/>
            </a:xfrm>
          </p:grpSpPr>
          <p:sp>
            <p:nvSpPr>
              <p:cNvPr id="1229" name="Rectangle 34"/>
              <p:cNvSpPr/>
              <p:nvPr/>
            </p:nvSpPr>
            <p:spPr>
              <a:xfrm rot="10800000" flipH="1">
                <a:off x="493376" y="0"/>
                <a:ext cx="245630" cy="18891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0" name="Rectangle 35"/>
              <p:cNvSpPr/>
              <p:nvPr/>
            </p:nvSpPr>
            <p:spPr>
              <a:xfrm rot="10800000" flipH="1">
                <a:off x="739005" y="0"/>
                <a:ext cx="247747" cy="188913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1" name="Rectangle 36"/>
              <p:cNvSpPr/>
              <p:nvPr/>
            </p:nvSpPr>
            <p:spPr>
              <a:xfrm rot="10800000" flipH="1">
                <a:off x="-1" y="0"/>
                <a:ext cx="247747" cy="18891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2" name="Rectangle 37"/>
              <p:cNvSpPr/>
              <p:nvPr/>
            </p:nvSpPr>
            <p:spPr>
              <a:xfrm rot="10800000" flipH="1">
                <a:off x="247746" y="0"/>
                <a:ext cx="245630" cy="188913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38" name="Group 38"/>
            <p:cNvGrpSpPr/>
            <p:nvPr/>
          </p:nvGrpSpPr>
          <p:grpSpPr>
            <a:xfrm>
              <a:off x="114344" y="1008062"/>
              <a:ext cx="986753" cy="182563"/>
              <a:chOff x="0" y="0"/>
              <a:chExt cx="986751" cy="182562"/>
            </a:xfrm>
          </p:grpSpPr>
          <p:sp>
            <p:nvSpPr>
              <p:cNvPr id="1234" name="Rectangle 3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5" name="Rectangle 4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6" name="Rectangle 4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37" name="Rectangle 4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43" name="Group 43"/>
            <p:cNvGrpSpPr/>
            <p:nvPr/>
          </p:nvGrpSpPr>
          <p:grpSpPr>
            <a:xfrm>
              <a:off x="114344" y="1223962"/>
              <a:ext cx="986753" cy="182563"/>
              <a:chOff x="0" y="0"/>
              <a:chExt cx="986751" cy="182562"/>
            </a:xfrm>
          </p:grpSpPr>
          <p:sp>
            <p:nvSpPr>
              <p:cNvPr id="1239" name="Rectangle 4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0" name="Rectangle 4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1" name="Rectangle 4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2" name="Rectangle 4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48" name="Group 48"/>
            <p:cNvGrpSpPr/>
            <p:nvPr/>
          </p:nvGrpSpPr>
          <p:grpSpPr>
            <a:xfrm>
              <a:off x="114344" y="1439862"/>
              <a:ext cx="986753" cy="182563"/>
              <a:chOff x="0" y="0"/>
              <a:chExt cx="986751" cy="182562"/>
            </a:xfrm>
          </p:grpSpPr>
          <p:sp>
            <p:nvSpPr>
              <p:cNvPr id="1244" name="Rectangle 4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5" name="Rectangle 5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6" name="Rectangle 5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47" name="Rectangle 5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53" name="Group 53"/>
            <p:cNvGrpSpPr/>
            <p:nvPr/>
          </p:nvGrpSpPr>
          <p:grpSpPr>
            <a:xfrm>
              <a:off x="114344" y="1800225"/>
              <a:ext cx="986753" cy="182563"/>
              <a:chOff x="0" y="0"/>
              <a:chExt cx="986751" cy="182562"/>
            </a:xfrm>
          </p:grpSpPr>
          <p:sp>
            <p:nvSpPr>
              <p:cNvPr id="1249" name="Rectangle 5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0" name="Rectangle 5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1" name="Rectangle 5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2" name="Rectangle 5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58" name="Group 58"/>
            <p:cNvGrpSpPr/>
            <p:nvPr/>
          </p:nvGrpSpPr>
          <p:grpSpPr>
            <a:xfrm>
              <a:off x="114344" y="2016125"/>
              <a:ext cx="986753" cy="182563"/>
              <a:chOff x="0" y="0"/>
              <a:chExt cx="986751" cy="182562"/>
            </a:xfrm>
          </p:grpSpPr>
          <p:sp>
            <p:nvSpPr>
              <p:cNvPr id="1254" name="Rectangle 5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5" name="Rectangle 6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6" name="Rectangle 6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57" name="Rectangle 6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63" name="Group 63"/>
            <p:cNvGrpSpPr/>
            <p:nvPr/>
          </p:nvGrpSpPr>
          <p:grpSpPr>
            <a:xfrm>
              <a:off x="114344" y="2232025"/>
              <a:ext cx="986753" cy="182563"/>
              <a:chOff x="0" y="0"/>
              <a:chExt cx="986751" cy="182562"/>
            </a:xfrm>
          </p:grpSpPr>
          <p:sp>
            <p:nvSpPr>
              <p:cNvPr id="1259" name="Rectangle 6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0" name="Rectangle 6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1" name="Rectangle 6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2" name="Rectangle 6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68" name="Group 68"/>
            <p:cNvGrpSpPr/>
            <p:nvPr/>
          </p:nvGrpSpPr>
          <p:grpSpPr>
            <a:xfrm>
              <a:off x="114344" y="2592387"/>
              <a:ext cx="986753" cy="182563"/>
              <a:chOff x="0" y="0"/>
              <a:chExt cx="986751" cy="182562"/>
            </a:xfrm>
          </p:grpSpPr>
          <p:sp>
            <p:nvSpPr>
              <p:cNvPr id="1264" name="Rectangle 6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5" name="Rectangle 7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6" name="Rectangle 7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67" name="Rectangle 7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73" name="Group 73"/>
            <p:cNvGrpSpPr/>
            <p:nvPr/>
          </p:nvGrpSpPr>
          <p:grpSpPr>
            <a:xfrm>
              <a:off x="114344" y="2817812"/>
              <a:ext cx="986753" cy="182563"/>
              <a:chOff x="0" y="0"/>
              <a:chExt cx="986751" cy="182562"/>
            </a:xfrm>
          </p:grpSpPr>
          <p:sp>
            <p:nvSpPr>
              <p:cNvPr id="1269" name="Rectangle 7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0" name="Rectangle 7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1" name="Rectangle 7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2" name="Rectangle 7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278" name="Group 78"/>
            <p:cNvGrpSpPr/>
            <p:nvPr/>
          </p:nvGrpSpPr>
          <p:grpSpPr>
            <a:xfrm>
              <a:off x="114344" y="3041649"/>
              <a:ext cx="986753" cy="182563"/>
              <a:chOff x="0" y="0"/>
              <a:chExt cx="986751" cy="182562"/>
            </a:xfrm>
          </p:grpSpPr>
          <p:sp>
            <p:nvSpPr>
              <p:cNvPr id="1274" name="Rectangle 7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5" name="Rectangle 8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6" name="Rectangle 8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77" name="Rectangle 8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1280" name="Rectangle 83"/>
          <p:cNvSpPr txBox="1"/>
          <p:nvPr/>
        </p:nvSpPr>
        <p:spPr>
          <a:xfrm>
            <a:off x="12380814" y="1341438"/>
            <a:ext cx="1510117" cy="114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配色参考方案：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建议同一页面内不超过四种颜色，以下是</a:t>
            </a:r>
            <a:r>
              <a:t>13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组配色方案，同一页面内只选择一组使用。（仅供参考）</a:t>
            </a:r>
          </a:p>
        </p:txBody>
      </p:sp>
      <p:sp>
        <p:nvSpPr>
          <p:cNvPr id="1281" name="Rectangle 84"/>
          <p:cNvSpPr txBox="1"/>
          <p:nvPr/>
        </p:nvSpPr>
        <p:spPr>
          <a:xfrm>
            <a:off x="12380814" y="7938"/>
            <a:ext cx="1414830" cy="40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客户或者合作伙伴的标志放在右上角</a:t>
            </a:r>
            <a:r>
              <a:t>.</a:t>
            </a:r>
          </a:p>
        </p:txBody>
      </p:sp>
      <p:sp>
        <p:nvSpPr>
          <p:cNvPr id="1282" name="Rectangle 21"/>
          <p:cNvSpPr txBox="1"/>
          <p:nvPr/>
        </p:nvSpPr>
        <p:spPr>
          <a:xfrm>
            <a:off x="5129676" y="6465937"/>
            <a:ext cx="13681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2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4799" y="6489701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18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84" name="Title Text"/>
          <p:cNvSpPr txBox="1">
            <a:spLocks noGrp="1"/>
          </p:cNvSpPr>
          <p:nvPr>
            <p:ph type="title"/>
          </p:nvPr>
        </p:nvSpPr>
        <p:spPr>
          <a:xfrm>
            <a:off x="781302" y="116634"/>
            <a:ext cx="10367727" cy="13620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b="1">
                <a:solidFill>
                  <a:srgbClr val="99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285" name="Body Level One…"/>
          <p:cNvSpPr txBox="1">
            <a:spLocks noGrp="1"/>
          </p:cNvSpPr>
          <p:nvPr>
            <p:ph type="body" idx="1"/>
          </p:nvPr>
        </p:nvSpPr>
        <p:spPr>
          <a:xfrm>
            <a:off x="912934" y="1714501"/>
            <a:ext cx="10370899" cy="4162426"/>
          </a:xfrm>
          <a:prstGeom prst="rect">
            <a:avLst/>
          </a:prstGeom>
        </p:spPr>
        <p:txBody>
          <a:bodyPr lIns="40070" tIns="40070" rIns="40070" bIns="40070">
            <a:normAutofit/>
          </a:bodyPr>
          <a:lstStyle>
            <a:lvl1pPr marL="266593" indent="-266593">
              <a:lnSpc>
                <a:spcPct val="140000"/>
              </a:lnSpc>
              <a:buClr>
                <a:srgbClr val="595959"/>
              </a:buClr>
              <a:buSzPct val="70000"/>
              <a:buChar char="●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  <a:lvl2pPr marL="758825" indent="-301625">
              <a:lnSpc>
                <a:spcPct val="140000"/>
              </a:lnSpc>
              <a:buClr>
                <a:srgbClr val="595959"/>
              </a:buClr>
              <a:buSzPct val="50000"/>
              <a:buChar char="p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2pPr>
            <a:lvl3pPr marL="1185862" indent="-271462">
              <a:lnSpc>
                <a:spcPct val="140000"/>
              </a:lnSpc>
              <a:buClr>
                <a:srgbClr val="595959"/>
              </a:buClr>
              <a:buSzPct val="50000"/>
              <a:buChar char="■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3pPr>
            <a:lvl4pPr marL="1681842" indent="-310242">
              <a:lnSpc>
                <a:spcPct val="140000"/>
              </a:lnSpc>
              <a:buClr>
                <a:srgbClr val="595959"/>
              </a:buClr>
              <a:buSzPct val="100000"/>
              <a:buChar char="–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4pPr>
            <a:lvl5pPr marL="2190750" indent="-361950">
              <a:lnSpc>
                <a:spcPct val="140000"/>
              </a:lnSpc>
              <a:buClr>
                <a:srgbClr val="595959"/>
              </a:buClr>
              <a:buSzPct val="100000"/>
              <a:buChar char="~"/>
              <a:defRPr sz="1900">
                <a:solidFill>
                  <a:srgbClr val="333333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1293" name="Text Box 8"/>
          <p:cNvSpPr txBox="1"/>
          <p:nvPr/>
        </p:nvSpPr>
        <p:spPr>
          <a:xfrm>
            <a:off x="1007928" y="6451600"/>
            <a:ext cx="2584302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pic>
        <p:nvPicPr>
          <p:cNvPr id="1294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746" y="6386514"/>
            <a:ext cx="1749051" cy="312738"/>
          </a:xfrm>
          <a:prstGeom prst="rect">
            <a:avLst/>
          </a:prstGeom>
          <a:ln w="12700">
            <a:miter lim="400000"/>
          </a:ln>
        </p:spPr>
      </p:pic>
      <p:sp>
        <p:nvSpPr>
          <p:cNvPr id="1295" name="Rectangle 15"/>
          <p:cNvSpPr txBox="1"/>
          <p:nvPr/>
        </p:nvSpPr>
        <p:spPr>
          <a:xfrm>
            <a:off x="-2564456" y="692150"/>
            <a:ext cx="2380406" cy="570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英文标题</a:t>
            </a:r>
            <a:r>
              <a:t>:32-35pt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Medium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中文标题</a:t>
            </a:r>
            <a:r>
              <a:t>:30-32pt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黑体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 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Regular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):18pt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细黑体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362" name="Group 16"/>
          <p:cNvGrpSpPr/>
          <p:nvPr/>
        </p:nvGrpSpPr>
        <p:grpSpPr>
          <a:xfrm>
            <a:off x="12438158" y="3511550"/>
            <a:ext cx="1226031" cy="3224212"/>
            <a:chOff x="0" y="0"/>
            <a:chExt cx="1226030" cy="3224211"/>
          </a:xfrm>
        </p:grpSpPr>
        <p:sp>
          <p:nvSpPr>
            <p:cNvPr id="1296" name="Rectangle 17"/>
            <p:cNvSpPr/>
            <p:nvPr/>
          </p:nvSpPr>
          <p:spPr>
            <a:xfrm>
              <a:off x="-1" y="1416049"/>
              <a:ext cx="1226032" cy="3698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301" name="Group 18"/>
            <p:cNvGrpSpPr/>
            <p:nvPr/>
          </p:nvGrpSpPr>
          <p:grpSpPr>
            <a:xfrm>
              <a:off x="114344" y="215900"/>
              <a:ext cx="986753" cy="182563"/>
              <a:chOff x="0" y="0"/>
              <a:chExt cx="986751" cy="182562"/>
            </a:xfrm>
          </p:grpSpPr>
          <p:sp>
            <p:nvSpPr>
              <p:cNvPr id="1297" name="Rectangle 1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98" name="Rectangle 2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299" name="Rectangle 2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66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0" name="Rectangle 2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06" name="Group 23"/>
            <p:cNvGrpSpPr/>
            <p:nvPr/>
          </p:nvGrpSpPr>
          <p:grpSpPr>
            <a:xfrm>
              <a:off x="114344" y="431800"/>
              <a:ext cx="986753" cy="182563"/>
              <a:chOff x="0" y="0"/>
              <a:chExt cx="986751" cy="182562"/>
            </a:xfrm>
          </p:grpSpPr>
          <p:sp>
            <p:nvSpPr>
              <p:cNvPr id="1302" name="Rectangle 2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3" name="Rectangle 2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4" name="Rectangle 2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5" name="Rectangle 2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11" name="Group 28"/>
            <p:cNvGrpSpPr/>
            <p:nvPr/>
          </p:nvGrpSpPr>
          <p:grpSpPr>
            <a:xfrm>
              <a:off x="114344" y="647700"/>
              <a:ext cx="986753" cy="182563"/>
              <a:chOff x="0" y="0"/>
              <a:chExt cx="986751" cy="182562"/>
            </a:xfrm>
          </p:grpSpPr>
          <p:sp>
            <p:nvSpPr>
              <p:cNvPr id="1307" name="Rectangle 2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8" name="Rectangle 3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09" name="Rectangle 3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0" name="Rectangle 3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16" name="Group 33"/>
            <p:cNvGrpSpPr/>
            <p:nvPr/>
          </p:nvGrpSpPr>
          <p:grpSpPr>
            <a:xfrm>
              <a:off x="114344" y="0"/>
              <a:ext cx="986753" cy="188913"/>
              <a:chOff x="0" y="0"/>
              <a:chExt cx="986751" cy="188912"/>
            </a:xfrm>
          </p:grpSpPr>
          <p:sp>
            <p:nvSpPr>
              <p:cNvPr id="1312" name="Rectangle 34"/>
              <p:cNvSpPr/>
              <p:nvPr/>
            </p:nvSpPr>
            <p:spPr>
              <a:xfrm rot="10800000" flipH="1">
                <a:off x="493376" y="0"/>
                <a:ext cx="245630" cy="18891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3" name="Rectangle 35"/>
              <p:cNvSpPr/>
              <p:nvPr/>
            </p:nvSpPr>
            <p:spPr>
              <a:xfrm rot="10800000" flipH="1">
                <a:off x="739005" y="0"/>
                <a:ext cx="247747" cy="188913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4" name="Rectangle 36"/>
              <p:cNvSpPr/>
              <p:nvPr/>
            </p:nvSpPr>
            <p:spPr>
              <a:xfrm rot="10800000" flipH="1">
                <a:off x="-1" y="0"/>
                <a:ext cx="247747" cy="18891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5" name="Rectangle 37"/>
              <p:cNvSpPr/>
              <p:nvPr/>
            </p:nvSpPr>
            <p:spPr>
              <a:xfrm rot="10800000" flipH="1">
                <a:off x="247746" y="0"/>
                <a:ext cx="245630" cy="188913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21" name="Group 38"/>
            <p:cNvGrpSpPr/>
            <p:nvPr/>
          </p:nvGrpSpPr>
          <p:grpSpPr>
            <a:xfrm>
              <a:off x="114344" y="1008062"/>
              <a:ext cx="986753" cy="182563"/>
              <a:chOff x="0" y="0"/>
              <a:chExt cx="986751" cy="182562"/>
            </a:xfrm>
          </p:grpSpPr>
          <p:sp>
            <p:nvSpPr>
              <p:cNvPr id="1317" name="Rectangle 3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8" name="Rectangle 4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19" name="Rectangle 4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0" name="Rectangle 4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26" name="Group 43"/>
            <p:cNvGrpSpPr/>
            <p:nvPr/>
          </p:nvGrpSpPr>
          <p:grpSpPr>
            <a:xfrm>
              <a:off x="114344" y="1223962"/>
              <a:ext cx="986753" cy="182563"/>
              <a:chOff x="0" y="0"/>
              <a:chExt cx="986751" cy="182562"/>
            </a:xfrm>
          </p:grpSpPr>
          <p:sp>
            <p:nvSpPr>
              <p:cNvPr id="1322" name="Rectangle 4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3" name="Rectangle 4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4" name="Rectangle 4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5" name="Rectangle 4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31" name="Group 48"/>
            <p:cNvGrpSpPr/>
            <p:nvPr/>
          </p:nvGrpSpPr>
          <p:grpSpPr>
            <a:xfrm>
              <a:off x="114344" y="1439862"/>
              <a:ext cx="986753" cy="182563"/>
              <a:chOff x="0" y="0"/>
              <a:chExt cx="986751" cy="182562"/>
            </a:xfrm>
          </p:grpSpPr>
          <p:sp>
            <p:nvSpPr>
              <p:cNvPr id="1327" name="Rectangle 4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8" name="Rectangle 5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29" name="Rectangle 5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0" name="Rectangle 5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36" name="Group 53"/>
            <p:cNvGrpSpPr/>
            <p:nvPr/>
          </p:nvGrpSpPr>
          <p:grpSpPr>
            <a:xfrm>
              <a:off x="114344" y="1800225"/>
              <a:ext cx="986753" cy="182563"/>
              <a:chOff x="0" y="0"/>
              <a:chExt cx="986751" cy="182562"/>
            </a:xfrm>
          </p:grpSpPr>
          <p:sp>
            <p:nvSpPr>
              <p:cNvPr id="1332" name="Rectangle 5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3" name="Rectangle 5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4" name="Rectangle 5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5" name="Rectangle 5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41" name="Group 58"/>
            <p:cNvGrpSpPr/>
            <p:nvPr/>
          </p:nvGrpSpPr>
          <p:grpSpPr>
            <a:xfrm>
              <a:off x="114344" y="2016125"/>
              <a:ext cx="986753" cy="182563"/>
              <a:chOff x="0" y="0"/>
              <a:chExt cx="986751" cy="182562"/>
            </a:xfrm>
          </p:grpSpPr>
          <p:sp>
            <p:nvSpPr>
              <p:cNvPr id="1337" name="Rectangle 5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8" name="Rectangle 6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39" name="Rectangle 6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0" name="Rectangle 6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46" name="Group 63"/>
            <p:cNvGrpSpPr/>
            <p:nvPr/>
          </p:nvGrpSpPr>
          <p:grpSpPr>
            <a:xfrm>
              <a:off x="114344" y="2232025"/>
              <a:ext cx="986753" cy="182563"/>
              <a:chOff x="0" y="0"/>
              <a:chExt cx="986751" cy="182562"/>
            </a:xfrm>
          </p:grpSpPr>
          <p:sp>
            <p:nvSpPr>
              <p:cNvPr id="1342" name="Rectangle 6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3" name="Rectangle 6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4" name="Rectangle 6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5" name="Rectangle 6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51" name="Group 68"/>
            <p:cNvGrpSpPr/>
            <p:nvPr/>
          </p:nvGrpSpPr>
          <p:grpSpPr>
            <a:xfrm>
              <a:off x="114344" y="2592387"/>
              <a:ext cx="986753" cy="182563"/>
              <a:chOff x="0" y="0"/>
              <a:chExt cx="986751" cy="182562"/>
            </a:xfrm>
          </p:grpSpPr>
          <p:sp>
            <p:nvSpPr>
              <p:cNvPr id="1347" name="Rectangle 6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8" name="Rectangle 7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49" name="Rectangle 7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0" name="Rectangle 7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56" name="Group 73"/>
            <p:cNvGrpSpPr/>
            <p:nvPr/>
          </p:nvGrpSpPr>
          <p:grpSpPr>
            <a:xfrm>
              <a:off x="114344" y="2817812"/>
              <a:ext cx="986753" cy="182563"/>
              <a:chOff x="0" y="0"/>
              <a:chExt cx="986751" cy="182562"/>
            </a:xfrm>
          </p:grpSpPr>
          <p:sp>
            <p:nvSpPr>
              <p:cNvPr id="1352" name="Rectangle 7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3" name="Rectangle 7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4" name="Rectangle 7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5" name="Rectangle 7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61" name="Group 78"/>
            <p:cNvGrpSpPr/>
            <p:nvPr/>
          </p:nvGrpSpPr>
          <p:grpSpPr>
            <a:xfrm>
              <a:off x="114344" y="3041649"/>
              <a:ext cx="986753" cy="182563"/>
              <a:chOff x="0" y="0"/>
              <a:chExt cx="986751" cy="182562"/>
            </a:xfrm>
          </p:grpSpPr>
          <p:sp>
            <p:nvSpPr>
              <p:cNvPr id="1357" name="Rectangle 7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8" name="Rectangle 8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59" name="Rectangle 8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60" name="Rectangle 8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1363" name="Rectangle 83"/>
          <p:cNvSpPr txBox="1"/>
          <p:nvPr/>
        </p:nvSpPr>
        <p:spPr>
          <a:xfrm>
            <a:off x="12380814" y="1341438"/>
            <a:ext cx="1510117" cy="114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配色参考方案：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建议同一页面内不超过四种颜色，以下是</a:t>
            </a:r>
            <a:r>
              <a:t>13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组配色方案，同一页面内只选择一组使用。（仅供参考）</a:t>
            </a:r>
          </a:p>
        </p:txBody>
      </p:sp>
      <p:sp>
        <p:nvSpPr>
          <p:cNvPr id="1364" name="Rectangle 84"/>
          <p:cNvSpPr txBox="1"/>
          <p:nvPr/>
        </p:nvSpPr>
        <p:spPr>
          <a:xfrm>
            <a:off x="12380814" y="7938"/>
            <a:ext cx="1414830" cy="40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客户或者合作伙伴的标志放在右上角</a:t>
            </a:r>
            <a:r>
              <a:t>.</a:t>
            </a:r>
          </a:p>
        </p:txBody>
      </p:sp>
      <p:sp>
        <p:nvSpPr>
          <p:cNvPr id="1365" name="Rectangle 21"/>
          <p:cNvSpPr txBox="1"/>
          <p:nvPr/>
        </p:nvSpPr>
        <p:spPr>
          <a:xfrm>
            <a:off x="5129676" y="6465937"/>
            <a:ext cx="13681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3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4799" y="6489701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18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6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29175" y="456133"/>
            <a:ext cx="10740640" cy="9934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593662"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187322"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780986"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374648">
              <a:lnSpc>
                <a:spcPts val="3400"/>
              </a:lnSpc>
              <a:defRPr sz="3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单击此处添加标题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1375" name="Text Box 8"/>
          <p:cNvSpPr txBox="1"/>
          <p:nvPr/>
        </p:nvSpPr>
        <p:spPr>
          <a:xfrm>
            <a:off x="1007928" y="6451600"/>
            <a:ext cx="2584302" cy="17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pic>
        <p:nvPicPr>
          <p:cNvPr id="1376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746" y="6386514"/>
            <a:ext cx="1749051" cy="312738"/>
          </a:xfrm>
          <a:prstGeom prst="rect">
            <a:avLst/>
          </a:prstGeom>
          <a:ln w="12700">
            <a:miter lim="400000"/>
          </a:ln>
        </p:spPr>
      </p:pic>
      <p:sp>
        <p:nvSpPr>
          <p:cNvPr id="1377" name="Rectangle 15"/>
          <p:cNvSpPr txBox="1"/>
          <p:nvPr/>
        </p:nvSpPr>
        <p:spPr>
          <a:xfrm>
            <a:off x="-2564456" y="692150"/>
            <a:ext cx="2380406" cy="570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英文标题</a:t>
            </a:r>
            <a:r>
              <a:t>:32-35pt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Medium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中文标题</a:t>
            </a:r>
            <a:r>
              <a:t>:30-32pt 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黑体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 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内部使用字体 </a:t>
            </a:r>
            <a:r>
              <a:t>: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FrutigerNext LT Regular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外部使用字体 </a:t>
            </a:r>
            <a:r>
              <a:t>: Arial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子目录</a:t>
            </a:r>
            <a:r>
              <a:t>(2-5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级</a:t>
            </a:r>
            <a:r>
              <a:t>):18pt </a:t>
            </a: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颜色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黑色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marL="342900" indent="-342900" algn="r" defTabSz="914400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字体</a:t>
            </a:r>
            <a:r>
              <a:t>: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细黑体</a:t>
            </a:r>
            <a:r>
              <a:rPr b="1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444" name="Group 16"/>
          <p:cNvGrpSpPr/>
          <p:nvPr/>
        </p:nvGrpSpPr>
        <p:grpSpPr>
          <a:xfrm>
            <a:off x="12438158" y="3511550"/>
            <a:ext cx="1226031" cy="3224212"/>
            <a:chOff x="0" y="0"/>
            <a:chExt cx="1226030" cy="3224211"/>
          </a:xfrm>
        </p:grpSpPr>
        <p:sp>
          <p:nvSpPr>
            <p:cNvPr id="1378" name="Rectangle 17"/>
            <p:cNvSpPr/>
            <p:nvPr/>
          </p:nvSpPr>
          <p:spPr>
            <a:xfrm>
              <a:off x="-1" y="1416049"/>
              <a:ext cx="1226032" cy="36988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383" name="Group 18"/>
            <p:cNvGrpSpPr/>
            <p:nvPr/>
          </p:nvGrpSpPr>
          <p:grpSpPr>
            <a:xfrm>
              <a:off x="114344" y="215900"/>
              <a:ext cx="986753" cy="182563"/>
              <a:chOff x="0" y="0"/>
              <a:chExt cx="986751" cy="182562"/>
            </a:xfrm>
          </p:grpSpPr>
          <p:sp>
            <p:nvSpPr>
              <p:cNvPr id="1379" name="Rectangle 1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0" name="Rectangle 2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1" name="Rectangle 2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660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2" name="Rectangle 2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88" name="Group 23"/>
            <p:cNvGrpSpPr/>
            <p:nvPr/>
          </p:nvGrpSpPr>
          <p:grpSpPr>
            <a:xfrm>
              <a:off x="114344" y="431800"/>
              <a:ext cx="986753" cy="182563"/>
              <a:chOff x="0" y="0"/>
              <a:chExt cx="986751" cy="182562"/>
            </a:xfrm>
          </p:grpSpPr>
          <p:sp>
            <p:nvSpPr>
              <p:cNvPr id="1384" name="Rectangle 2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5" name="Rectangle 2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6" name="Rectangle 2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87" name="Rectangle 2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93" name="Group 28"/>
            <p:cNvGrpSpPr/>
            <p:nvPr/>
          </p:nvGrpSpPr>
          <p:grpSpPr>
            <a:xfrm>
              <a:off x="114344" y="647700"/>
              <a:ext cx="986753" cy="182563"/>
              <a:chOff x="0" y="0"/>
              <a:chExt cx="986751" cy="182562"/>
            </a:xfrm>
          </p:grpSpPr>
          <p:sp>
            <p:nvSpPr>
              <p:cNvPr id="1389" name="Rectangle 2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0" name="Rectangle 3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0099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1" name="Rectangle 3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2" name="Rectangle 3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398" name="Group 33"/>
            <p:cNvGrpSpPr/>
            <p:nvPr/>
          </p:nvGrpSpPr>
          <p:grpSpPr>
            <a:xfrm>
              <a:off x="114344" y="0"/>
              <a:ext cx="986753" cy="188913"/>
              <a:chOff x="0" y="0"/>
              <a:chExt cx="986751" cy="188912"/>
            </a:xfrm>
          </p:grpSpPr>
          <p:sp>
            <p:nvSpPr>
              <p:cNvPr id="1394" name="Rectangle 34"/>
              <p:cNvSpPr/>
              <p:nvPr/>
            </p:nvSpPr>
            <p:spPr>
              <a:xfrm rot="10800000" flipH="1">
                <a:off x="493376" y="0"/>
                <a:ext cx="245630" cy="18891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5" name="Rectangle 35"/>
              <p:cNvSpPr/>
              <p:nvPr/>
            </p:nvSpPr>
            <p:spPr>
              <a:xfrm rot="10800000" flipH="1">
                <a:off x="739005" y="0"/>
                <a:ext cx="247747" cy="188913"/>
              </a:xfrm>
              <a:prstGeom prst="rect">
                <a:avLst/>
              </a:pr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6" name="Rectangle 36"/>
              <p:cNvSpPr/>
              <p:nvPr/>
            </p:nvSpPr>
            <p:spPr>
              <a:xfrm rot="10800000" flipH="1">
                <a:off x="-1" y="0"/>
                <a:ext cx="247747" cy="18891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397" name="Rectangle 37"/>
              <p:cNvSpPr/>
              <p:nvPr/>
            </p:nvSpPr>
            <p:spPr>
              <a:xfrm rot="10800000" flipH="1">
                <a:off x="247746" y="0"/>
                <a:ext cx="245630" cy="188913"/>
              </a:xfrm>
              <a:prstGeom prst="rect">
                <a:avLst/>
              </a:prstGeom>
              <a:solidFill>
                <a:srgbClr val="66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03" name="Group 38"/>
            <p:cNvGrpSpPr/>
            <p:nvPr/>
          </p:nvGrpSpPr>
          <p:grpSpPr>
            <a:xfrm>
              <a:off x="114344" y="1008062"/>
              <a:ext cx="986753" cy="182563"/>
              <a:chOff x="0" y="0"/>
              <a:chExt cx="986751" cy="182562"/>
            </a:xfrm>
          </p:grpSpPr>
          <p:sp>
            <p:nvSpPr>
              <p:cNvPr id="1399" name="Rectangle 3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0" name="Rectangle 4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1" name="Rectangle 4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2" name="Rectangle 4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08" name="Group 43"/>
            <p:cNvGrpSpPr/>
            <p:nvPr/>
          </p:nvGrpSpPr>
          <p:grpSpPr>
            <a:xfrm>
              <a:off x="114344" y="1223962"/>
              <a:ext cx="986753" cy="182563"/>
              <a:chOff x="0" y="0"/>
              <a:chExt cx="986751" cy="182562"/>
            </a:xfrm>
          </p:grpSpPr>
          <p:sp>
            <p:nvSpPr>
              <p:cNvPr id="1404" name="Rectangle 4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5" name="Rectangle 4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6" name="Rectangle 4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07" name="Rectangle 4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13" name="Group 48"/>
            <p:cNvGrpSpPr/>
            <p:nvPr/>
          </p:nvGrpSpPr>
          <p:grpSpPr>
            <a:xfrm>
              <a:off x="114344" y="1439862"/>
              <a:ext cx="986753" cy="182563"/>
              <a:chOff x="0" y="0"/>
              <a:chExt cx="986751" cy="182562"/>
            </a:xfrm>
          </p:grpSpPr>
          <p:sp>
            <p:nvSpPr>
              <p:cNvPr id="1409" name="Rectangle 4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0" name="Rectangle 5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1" name="Rectangle 5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2" name="Rectangle 5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99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18" name="Group 53"/>
            <p:cNvGrpSpPr/>
            <p:nvPr/>
          </p:nvGrpSpPr>
          <p:grpSpPr>
            <a:xfrm>
              <a:off x="114344" y="1800225"/>
              <a:ext cx="986753" cy="182563"/>
              <a:chOff x="0" y="0"/>
              <a:chExt cx="986751" cy="182562"/>
            </a:xfrm>
          </p:grpSpPr>
          <p:sp>
            <p:nvSpPr>
              <p:cNvPr id="1414" name="Rectangle 5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5" name="Rectangle 5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6" name="Rectangle 5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17" name="Rectangle 5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23" name="Group 58"/>
            <p:cNvGrpSpPr/>
            <p:nvPr/>
          </p:nvGrpSpPr>
          <p:grpSpPr>
            <a:xfrm>
              <a:off x="114344" y="2016125"/>
              <a:ext cx="986753" cy="182563"/>
              <a:chOff x="0" y="0"/>
              <a:chExt cx="986751" cy="182562"/>
            </a:xfrm>
          </p:grpSpPr>
          <p:sp>
            <p:nvSpPr>
              <p:cNvPr id="1419" name="Rectangle 5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0" name="Rectangle 6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1" name="Rectangle 6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2" name="Rectangle 6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28" name="Group 63"/>
            <p:cNvGrpSpPr/>
            <p:nvPr/>
          </p:nvGrpSpPr>
          <p:grpSpPr>
            <a:xfrm>
              <a:off x="114344" y="2232025"/>
              <a:ext cx="986753" cy="182563"/>
              <a:chOff x="0" y="0"/>
              <a:chExt cx="986751" cy="182562"/>
            </a:xfrm>
          </p:grpSpPr>
          <p:sp>
            <p:nvSpPr>
              <p:cNvPr id="1424" name="Rectangle 6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5" name="Rectangle 6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CCFF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6" name="Rectangle 6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99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27" name="Rectangle 6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33" name="Group 68"/>
            <p:cNvGrpSpPr/>
            <p:nvPr/>
          </p:nvGrpSpPr>
          <p:grpSpPr>
            <a:xfrm>
              <a:off x="114344" y="2592387"/>
              <a:ext cx="986753" cy="182563"/>
              <a:chOff x="0" y="0"/>
              <a:chExt cx="986751" cy="182562"/>
            </a:xfrm>
          </p:grpSpPr>
          <p:sp>
            <p:nvSpPr>
              <p:cNvPr id="1429" name="Rectangle 6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0" name="Rectangle 7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1" name="Rectangle 7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2" name="Rectangle 7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38" name="Group 73"/>
            <p:cNvGrpSpPr/>
            <p:nvPr/>
          </p:nvGrpSpPr>
          <p:grpSpPr>
            <a:xfrm>
              <a:off x="114344" y="2817812"/>
              <a:ext cx="986753" cy="182563"/>
              <a:chOff x="0" y="0"/>
              <a:chExt cx="986751" cy="182562"/>
            </a:xfrm>
          </p:grpSpPr>
          <p:sp>
            <p:nvSpPr>
              <p:cNvPr id="1434" name="Rectangle 74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0066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5" name="Rectangle 75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99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6" name="Rectangle 76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CCCC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37" name="Rectangle 77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1443" name="Group 78"/>
            <p:cNvGrpSpPr/>
            <p:nvPr/>
          </p:nvGrpSpPr>
          <p:grpSpPr>
            <a:xfrm>
              <a:off x="114344" y="3041649"/>
              <a:ext cx="986753" cy="182563"/>
              <a:chOff x="0" y="0"/>
              <a:chExt cx="986751" cy="182562"/>
            </a:xfrm>
          </p:grpSpPr>
          <p:sp>
            <p:nvSpPr>
              <p:cNvPr id="1439" name="Rectangle 79"/>
              <p:cNvSpPr/>
              <p:nvPr/>
            </p:nvSpPr>
            <p:spPr>
              <a:xfrm rot="10800000" flipH="1">
                <a:off x="247746" y="0"/>
                <a:ext cx="245630" cy="182563"/>
              </a:xfrm>
              <a:prstGeom prst="rect">
                <a:avLst/>
              </a:prstGeom>
              <a:solidFill>
                <a:srgbClr val="FF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40" name="Rectangle 80"/>
              <p:cNvSpPr/>
              <p:nvPr/>
            </p:nvSpPr>
            <p:spPr>
              <a:xfrm rot="10800000" flipH="1">
                <a:off x="493376" y="0"/>
                <a:ext cx="245630" cy="182563"/>
              </a:xfrm>
              <a:prstGeom prst="rect">
                <a:avLst/>
              </a:prstGeom>
              <a:solidFill>
                <a:srgbClr val="FFCC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41" name="Rectangle 81"/>
              <p:cNvSpPr/>
              <p:nvPr/>
            </p:nvSpPr>
            <p:spPr>
              <a:xfrm rot="10800000" flipH="1">
                <a:off x="739005" y="0"/>
                <a:ext cx="247747" cy="182563"/>
              </a:xfrm>
              <a:prstGeom prst="rect">
                <a:avLst/>
              </a:prstGeom>
              <a:solidFill>
                <a:srgbClr val="FFCC6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42" name="Rectangle 82"/>
              <p:cNvSpPr/>
              <p:nvPr/>
            </p:nvSpPr>
            <p:spPr>
              <a:xfrm rot="10800000" flipH="1">
                <a:off x="-1" y="0"/>
                <a:ext cx="247747" cy="182563"/>
              </a:xfrm>
              <a:prstGeom prst="rect">
                <a:avLst/>
              </a:prstGeom>
              <a:solidFill>
                <a:srgbClr val="B2B2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1445" name="Rectangle 83"/>
          <p:cNvSpPr txBox="1"/>
          <p:nvPr/>
        </p:nvSpPr>
        <p:spPr>
          <a:xfrm>
            <a:off x="12380814" y="1341438"/>
            <a:ext cx="1510117" cy="114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配色参考方案：</a:t>
            </a:r>
            <a:endParaRPr>
              <a:solidFill>
                <a:srgbClr val="000000"/>
              </a:solidFill>
              <a:latin typeface="FrutigerNext LT Medium"/>
              <a:ea typeface="FrutigerNext LT Medium"/>
              <a:cs typeface="FrutigerNext LT Medium"/>
              <a:sym typeface="FrutigerNext LT Medium"/>
            </a:endParaRPr>
          </a:p>
          <a:p>
            <a:pPr defTabSz="914400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建议同一页面内不超过四种颜色，以下是</a:t>
            </a:r>
            <a:r>
              <a:t>13</a:t>
            </a:r>
            <a:r>
              <a:rPr>
                <a:latin typeface="SimSun"/>
                <a:ea typeface="SimSun"/>
                <a:cs typeface="SimSun"/>
                <a:sym typeface="SimSun"/>
              </a:rPr>
              <a:t>组配色方案，同一页面内只选择一组使用。（仅供参考）</a:t>
            </a:r>
          </a:p>
        </p:txBody>
      </p:sp>
      <p:sp>
        <p:nvSpPr>
          <p:cNvPr id="1446" name="Rectangle 84"/>
          <p:cNvSpPr txBox="1"/>
          <p:nvPr/>
        </p:nvSpPr>
        <p:spPr>
          <a:xfrm>
            <a:off x="12380814" y="7938"/>
            <a:ext cx="1414830" cy="40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914400">
              <a:lnSpc>
                <a:spcPct val="120000"/>
              </a:lnSpc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SimSun"/>
                <a:ea typeface="SimSun"/>
                <a:cs typeface="SimSun"/>
                <a:sym typeface="SimSun"/>
              </a:rPr>
              <a:t>客户或者合作伙伴的标志放在右上角</a:t>
            </a:r>
            <a:r>
              <a:t>.</a:t>
            </a:r>
          </a:p>
        </p:txBody>
      </p:sp>
      <p:sp>
        <p:nvSpPr>
          <p:cNvPr id="1447" name="Rectangle 21"/>
          <p:cNvSpPr txBox="1"/>
          <p:nvPr/>
        </p:nvSpPr>
        <p:spPr>
          <a:xfrm>
            <a:off x="5129676" y="6465937"/>
            <a:ext cx="13681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84799" y="6489701"/>
            <a:ext cx="266974" cy="27940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1800">
                <a:solidFill>
                  <a:srgbClr val="00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49" name="Rectangle 86"/>
          <p:cNvSpPr txBox="1"/>
          <p:nvPr/>
        </p:nvSpPr>
        <p:spPr>
          <a:xfrm>
            <a:off x="11510875" y="6378469"/>
            <a:ext cx="685890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783448">
              <a:lnSpc>
                <a:spcPct val="85000"/>
              </a:lnSpc>
              <a:defRPr sz="10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endParaRPr/>
          </a:p>
          <a:p>
            <a:pPr defTabSz="783448">
              <a:lnSpc>
                <a:spcPct val="85000"/>
              </a:lnSpc>
              <a:defRPr sz="1000">
                <a:solidFill>
                  <a:srgbClr val="000000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r>
              <a:t>Page </a:t>
            </a:r>
          </a:p>
        </p:txBody>
      </p:sp>
      <p:sp>
        <p:nvSpPr>
          <p:cNvPr id="1450" name="Text Box 5"/>
          <p:cNvSpPr txBox="1"/>
          <p:nvPr/>
        </p:nvSpPr>
        <p:spPr>
          <a:xfrm>
            <a:off x="856611" y="6468967"/>
            <a:ext cx="2871963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913766">
              <a:defRPr sz="1300">
                <a:solidFill>
                  <a:srgbClr val="595959"/>
                </a:solidFill>
                <a:latin typeface="FrutigerNext LT Light"/>
                <a:ea typeface="FrutigerNext LT Light"/>
                <a:cs typeface="FrutigerNext LT Light"/>
                <a:sym typeface="FrutigerNext LT Light"/>
              </a:defRPr>
            </a:pPr>
            <a:r>
              <a:t>HUAWEI TECHNOLOGIES CO.</a:t>
            </a:r>
            <a:r>
              <a:rPr>
                <a:latin typeface="MS PGothic"/>
                <a:ea typeface="MS PGothic"/>
                <a:cs typeface="MS PGothic"/>
                <a:sym typeface="MS PGothic"/>
              </a:rPr>
              <a:t>，</a:t>
            </a:r>
            <a:r>
              <a:t>LTD.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4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575" name="Group 87"/>
          <p:cNvGrpSpPr/>
          <p:nvPr/>
        </p:nvGrpSpPr>
        <p:grpSpPr>
          <a:xfrm>
            <a:off x="12290470" y="2608800"/>
            <a:ext cx="1963324" cy="4250104"/>
            <a:chOff x="0" y="0"/>
            <a:chExt cx="1963322" cy="4250103"/>
          </a:xfrm>
        </p:grpSpPr>
        <p:grpSp>
          <p:nvGrpSpPr>
            <p:cNvPr id="1461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4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60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462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/>
            <a:p>
              <a: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t>公司XX色</a:t>
              </a:r>
            </a:p>
          </p:txBody>
        </p:sp>
        <p:grpSp>
          <p:nvGrpSpPr>
            <p:cNvPr id="1465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4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64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468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4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67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471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4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70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474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4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73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477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4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76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480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4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79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481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484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14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83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487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4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86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490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4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89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493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4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92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496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4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95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499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4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498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502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5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01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505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5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04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508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5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07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511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5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10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514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5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13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517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5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516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520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5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19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523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5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22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526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5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25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529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5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28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532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5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31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535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5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34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538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5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37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541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5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540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544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5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43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547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5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46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550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5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49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553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5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52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556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5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55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559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55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58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562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56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61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565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56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6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568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56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67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571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56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70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574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57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573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576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577" name="Title Text"/>
          <p:cNvSpPr txBox="1">
            <a:spLocks noGrp="1"/>
          </p:cNvSpPr>
          <p:nvPr>
            <p:ph type="title"/>
          </p:nvPr>
        </p:nvSpPr>
        <p:spPr>
          <a:xfrm>
            <a:off x="609838" y="275166"/>
            <a:ext cx="10977089" cy="593464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defTabSz="1187798">
              <a:lnSpc>
                <a:spcPct val="90000"/>
              </a:lnSpc>
              <a:defRPr sz="5700">
                <a:solidFill>
                  <a:srgbClr val="C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78" name="Body Level One…"/>
          <p:cNvSpPr txBox="1">
            <a:spLocks noGrp="1"/>
          </p:cNvSpPr>
          <p:nvPr>
            <p:ph type="body" idx="1"/>
          </p:nvPr>
        </p:nvSpPr>
        <p:spPr>
          <a:xfrm>
            <a:off x="609838" y="1044787"/>
            <a:ext cx="10977089" cy="5080849"/>
          </a:xfrm>
          <a:prstGeom prst="rect">
            <a:avLst/>
          </a:prstGeom>
        </p:spPr>
        <p:txBody>
          <a:bodyPr lIns="60971" tIns="60971" rIns="60971" bIns="60971">
            <a:normAutofit/>
          </a:bodyPr>
          <a:lstStyle>
            <a:lvl1pPr marL="571386" indent="-571386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1158130" indent="-548530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904863" indent="-685663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2514462" indent="-685662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3466893" indent="-1028492" defTabSz="1187798">
              <a:lnSpc>
                <a:spcPct val="90000"/>
              </a:lnSpc>
              <a:spcBef>
                <a:spcPts val="1200"/>
              </a:spcBef>
              <a:buSzPct val="100000"/>
              <a:buChar char="✓"/>
              <a:defRPr sz="2400">
                <a:solidFill>
                  <a:srgbClr val="1D1D1A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sp>
        <p:nvSpPr>
          <p:cNvPr id="65" name="单击此处添加标题"/>
          <p:cNvSpPr txBox="1">
            <a:spLocks noGrp="1"/>
          </p:cNvSpPr>
          <p:nvPr>
            <p:ph type="title" hasCustomPrompt="1"/>
          </p:nvPr>
        </p:nvSpPr>
        <p:spPr>
          <a:xfrm>
            <a:off x="896462" y="907581"/>
            <a:ext cx="6610329" cy="6902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t>单击此处添加标题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29260" y="1949371"/>
            <a:ext cx="6577531" cy="6439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solidFill>
                  <a:srgbClr val="1D1D1A"/>
                </a:solidFill>
              </a:defRPr>
            </a:lvl1pPr>
            <a:lvl2pPr>
              <a:defRPr sz="1400">
                <a:solidFill>
                  <a:srgbClr val="1D1D1A"/>
                </a:solidFill>
              </a:defRPr>
            </a:lvl2pPr>
            <a:lvl3pPr>
              <a:defRPr sz="1400">
                <a:solidFill>
                  <a:srgbClr val="1D1D1A"/>
                </a:solidFill>
              </a:defRPr>
            </a:lvl3pPr>
            <a:lvl4pPr>
              <a:defRPr sz="1400">
                <a:solidFill>
                  <a:srgbClr val="1D1D1A"/>
                </a:solidFill>
              </a:defRPr>
            </a:lvl4pPr>
            <a:lvl5pPr>
              <a:defRPr sz="1400">
                <a:solidFill>
                  <a:srgbClr val="1D1D1A"/>
                </a:solidFill>
              </a:defRPr>
            </a:lvl5pPr>
          </a:lstStyle>
          <a:p>
            <a:r>
              <a:t>单击此处添加文本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5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703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1589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5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88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590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593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5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92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596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5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95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599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5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598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602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6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01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605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6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04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608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6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07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609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612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16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11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615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6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14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618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6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17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621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6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0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624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6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3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627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6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6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630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6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29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633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6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32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636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6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35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639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6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38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642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6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41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645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6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644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648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6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47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651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6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50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654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6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53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657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6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56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660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6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59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663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6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62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666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6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65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669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6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668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672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6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71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675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6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74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678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6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77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681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6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80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684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6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83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687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68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86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690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68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89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693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69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9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696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69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9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699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69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698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702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70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01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704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705" name="直线连接符 14"/>
          <p:cNvSpPr/>
          <p:nvPr/>
        </p:nvSpPr>
        <p:spPr>
          <a:xfrm>
            <a:off x="1029916" y="1360363"/>
            <a:ext cx="787733" cy="1"/>
          </a:xfrm>
          <a:prstGeom prst="line">
            <a:avLst/>
          </a:prstGeom>
          <a:ln w="28575">
            <a:solidFill>
              <a:srgbClr val="C7000B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06" name="文本框 16"/>
          <p:cNvSpPr txBox="1"/>
          <p:nvPr/>
        </p:nvSpPr>
        <p:spPr>
          <a:xfrm>
            <a:off x="964636" y="630374"/>
            <a:ext cx="916941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914387">
              <a:defRPr sz="32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目录</a:t>
            </a:r>
          </a:p>
        </p:txBody>
      </p:sp>
      <p:sp>
        <p:nvSpPr>
          <p:cNvPr id="170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30558" y="1756811"/>
            <a:ext cx="10020301" cy="554038"/>
          </a:xfrm>
          <a:prstGeom prst="rect">
            <a:avLst/>
          </a:prstGeom>
          <a:solidFill>
            <a:srgbClr val="DDDDDD"/>
          </a:solidFill>
        </p:spPr>
        <p:txBody>
          <a:bodyPr anchor="ctr">
            <a:normAutofit/>
          </a:bodyPr>
          <a:lstStyle>
            <a:lvl1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85401" indent="-19156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425216" indent="-237535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2039711" indent="-25819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633551" indent="-25819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点击插入提纲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08" name="文本占位符 13"/>
          <p:cNvSpPr>
            <a:spLocks noGrp="1"/>
          </p:cNvSpPr>
          <p:nvPr>
            <p:ph type="body" sz="quarter" idx="21" hasCustomPrompt="1"/>
          </p:nvPr>
        </p:nvSpPr>
        <p:spPr>
          <a:xfrm>
            <a:off x="1029916" y="2532702"/>
            <a:ext cx="10020301" cy="554038"/>
          </a:xfrm>
          <a:prstGeom prst="rect">
            <a:avLst/>
          </a:prstGeom>
          <a:solidFill>
            <a:srgbClr val="DDDDDD"/>
          </a:solidFill>
        </p:spPr>
        <p:txBody>
          <a:bodyPr anchor="ctr">
            <a:normAutofit/>
          </a:bodyPr>
          <a:lstStyle>
            <a:lvl1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点击插入提纲</a:t>
            </a:r>
          </a:p>
        </p:txBody>
      </p:sp>
      <p:sp>
        <p:nvSpPr>
          <p:cNvPr id="1709" name="文本占位符 13"/>
          <p:cNvSpPr>
            <a:spLocks noGrp="1"/>
          </p:cNvSpPr>
          <p:nvPr>
            <p:ph type="body" sz="quarter" idx="22" hasCustomPrompt="1"/>
          </p:nvPr>
        </p:nvSpPr>
        <p:spPr>
          <a:xfrm>
            <a:off x="1030558" y="3308593"/>
            <a:ext cx="10020301" cy="554038"/>
          </a:xfrm>
          <a:prstGeom prst="rect">
            <a:avLst/>
          </a:prstGeom>
          <a:solidFill>
            <a:srgbClr val="DDDDDD"/>
          </a:solidFill>
        </p:spPr>
        <p:txBody>
          <a:bodyPr anchor="ctr">
            <a:normAutofit/>
          </a:bodyPr>
          <a:lstStyle>
            <a:lvl1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点击插入提纲</a:t>
            </a:r>
          </a:p>
        </p:txBody>
      </p:sp>
      <p:sp>
        <p:nvSpPr>
          <p:cNvPr id="1710" name="文本占位符 13"/>
          <p:cNvSpPr>
            <a:spLocks noGrp="1"/>
          </p:cNvSpPr>
          <p:nvPr>
            <p:ph type="body" sz="quarter" idx="23" hasCustomPrompt="1"/>
          </p:nvPr>
        </p:nvSpPr>
        <p:spPr>
          <a:xfrm>
            <a:off x="1030558" y="4084482"/>
            <a:ext cx="10020301" cy="554038"/>
          </a:xfrm>
          <a:prstGeom prst="rect">
            <a:avLst/>
          </a:prstGeom>
          <a:solidFill>
            <a:srgbClr val="DDDDDD"/>
          </a:solidFill>
        </p:spPr>
        <p:txBody>
          <a:bodyPr anchor="ctr">
            <a:normAutofit/>
          </a:bodyPr>
          <a:lstStyle>
            <a:lvl1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20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点击插入提纲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7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835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1721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7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20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722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725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7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24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728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7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27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731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7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30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734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7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33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737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7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36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740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7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39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741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744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17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43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747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7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46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750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7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49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753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7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52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756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7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55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759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7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58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762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7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61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765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7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64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768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7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67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771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7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70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774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7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73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777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7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776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780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7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79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783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7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82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786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7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85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789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7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88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792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7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91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795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7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94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798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7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797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801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7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800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804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8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03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807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8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06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810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8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09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813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8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12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816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8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15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819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81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18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822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82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21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825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82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2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828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82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27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831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82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30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834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83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33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836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837" name="XXX汇报提纲"/>
          <p:cNvSpPr txBox="1">
            <a:spLocks noGrp="1"/>
          </p:cNvSpPr>
          <p:nvPr>
            <p:ph type="title" hasCustomPrompt="1"/>
          </p:nvPr>
        </p:nvSpPr>
        <p:spPr>
          <a:xfrm>
            <a:off x="838200" y="365125"/>
            <a:ext cx="10520365" cy="502622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XXX汇报提纲</a:t>
            </a:r>
          </a:p>
        </p:txBody>
      </p:sp>
      <p:sp>
        <p:nvSpPr>
          <p:cNvPr id="1838" name="图片占位符 63"/>
          <p:cNvSpPr>
            <a:spLocks noGrp="1"/>
          </p:cNvSpPr>
          <p:nvPr>
            <p:ph type="pic" sz="quarter" idx="21"/>
          </p:nvPr>
        </p:nvSpPr>
        <p:spPr>
          <a:xfrm>
            <a:off x="1266806" y="1804759"/>
            <a:ext cx="4122738" cy="3168001"/>
          </a:xfrm>
          <a:prstGeom prst="rect">
            <a:avLst/>
          </a:prstGeom>
          <a:ln w="9525">
            <a:solidFill>
              <a:srgbClr val="DDDDDD"/>
            </a:solidFill>
            <a:round/>
          </a:ln>
        </p:spPr>
        <p:txBody>
          <a:bodyPr lIns="91439" rIns="91439"/>
          <a:lstStyle/>
          <a:p>
            <a:endParaRPr/>
          </a:p>
        </p:txBody>
      </p:sp>
      <p:sp>
        <p:nvSpPr>
          <p:cNvPr id="183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674233" y="1806223"/>
            <a:ext cx="5132388" cy="3127376"/>
          </a:xfrm>
          <a:prstGeom prst="rect">
            <a:avLst/>
          </a:prstGeom>
          <a:ln w="9525">
            <a:solidFill>
              <a:srgbClr val="A6A6A6"/>
            </a:solidFill>
            <a:round/>
          </a:ln>
        </p:spPr>
        <p:txBody>
          <a:bodyPr anchor="ctr">
            <a:normAutofit/>
          </a:bodyPr>
          <a:lstStyle>
            <a:lvl1pPr marL="457154" indent="-457154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•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589876" indent="-132722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078883" indent="-164575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550349" indent="-178886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007503" indent="-178886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2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点击插入提纲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8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1964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1850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8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49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851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854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8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53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857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8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56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860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8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59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863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8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62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866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8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65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869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8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68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870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1873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18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72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1876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18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75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1879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18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78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1882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18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81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1885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18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84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1888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18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87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1891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18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90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1894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18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93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1897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18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96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1900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18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899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1903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19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02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1906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19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905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1909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19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08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1912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19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11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1915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19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14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1918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19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17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1921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19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20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1924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19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23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1927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19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26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1930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19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1929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1933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19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32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1936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19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35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1939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19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38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1942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19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41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1945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19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44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1948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194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47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1951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194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50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1954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195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5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1957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195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5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1960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195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59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1963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196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62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1965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196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  <p:sp>
        <p:nvSpPr>
          <p:cNvPr id="196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186708" y="1392072"/>
            <a:ext cx="5171855" cy="4107827"/>
          </a:xfrm>
          <a:prstGeom prst="rect">
            <a:avLst/>
          </a:prstGeom>
        </p:spPr>
        <p:txBody>
          <a:bodyPr>
            <a:normAutofit/>
          </a:bodyPr>
          <a:lstStyle>
            <a:lvl1pPr marL="457154" indent="-457154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534575" indent="-77421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010310" indent="-96002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475813" indent="-104350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1932967" indent="-104350" defTabSz="914309">
              <a:lnSpc>
                <a:spcPct val="150000"/>
              </a:lnSpc>
              <a:buClr>
                <a:srgbClr val="AF0023"/>
              </a:buClr>
              <a:buSzPct val="100000"/>
              <a:buFont typeface="Arial"/>
              <a:buChar char="●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点击插入内容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68" name="文本占位符 29"/>
          <p:cNvSpPr>
            <a:spLocks noGrp="1"/>
          </p:cNvSpPr>
          <p:nvPr>
            <p:ph type="body" sz="quarter" idx="21" hasCustomPrompt="1"/>
          </p:nvPr>
        </p:nvSpPr>
        <p:spPr>
          <a:xfrm>
            <a:off x="898403" y="1397146"/>
            <a:ext cx="4506819" cy="3175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1969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898403" y="5228783"/>
            <a:ext cx="4506821" cy="317501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1116418">
              <a:lnSpc>
                <a:spcPct val="90000"/>
              </a:lnSpc>
              <a:spcBef>
                <a:spcPts val="1100"/>
              </a:spcBef>
              <a:defRPr sz="1316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图形说明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9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094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1980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19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79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981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984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19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83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987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19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86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990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19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89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993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19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92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996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19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95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999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19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1998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000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003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0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02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006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0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05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009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0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08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012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0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11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015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0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14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018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0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17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021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0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20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024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0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23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027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0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26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030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0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29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033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0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32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036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0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035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039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0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38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042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0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41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045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0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44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048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0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47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051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0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50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054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0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53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057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0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56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060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0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059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063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0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62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066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0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65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069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0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68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072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0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71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075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0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74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078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07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77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081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07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80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084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08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8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087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08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8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090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08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89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093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09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092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095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0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8200" y="4787901"/>
            <a:ext cx="10631183" cy="1384300"/>
          </a:xfrm>
          <a:prstGeom prst="rect">
            <a:avLst/>
          </a:prstGeom>
        </p:spPr>
        <p:txBody>
          <a:bodyPr>
            <a:normAutofit/>
          </a:bodyPr>
          <a:lstStyle>
            <a:lvl1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9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22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10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1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0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10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11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1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1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11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1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1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11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1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1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12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1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2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12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1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2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12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1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2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12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13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1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3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13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1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3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13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1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3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14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1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3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14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1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4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14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1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4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14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1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4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15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1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5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15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1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5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15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1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5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16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1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6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16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1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16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16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1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6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17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1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6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17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1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7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17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1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7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17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1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7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18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1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8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18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1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8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18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1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18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19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1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9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19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1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9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19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1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9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20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1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19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20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2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0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20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20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0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20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20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0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21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21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1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21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21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1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21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21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1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22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21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2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22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224" name="图片占位符 47"/>
          <p:cNvSpPr>
            <a:spLocks noGrp="1"/>
          </p:cNvSpPr>
          <p:nvPr>
            <p:ph type="pic" sz="half" idx="21"/>
          </p:nvPr>
        </p:nvSpPr>
        <p:spPr>
          <a:xfrm>
            <a:off x="838200" y="1504946"/>
            <a:ext cx="5431567" cy="425523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2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73825" y="1504943"/>
            <a:ext cx="4884738" cy="515939"/>
          </a:xfrm>
          <a:prstGeom prst="rect">
            <a:avLst/>
          </a:prstGeom>
          <a:solidFill>
            <a:srgbClr val="E0E0E0"/>
          </a:solidFill>
        </p:spPr>
        <p:txBody>
          <a:bodyPr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2051665"/>
            <a:ext cx="4884738" cy="838896"/>
          </a:xfrm>
          <a:prstGeom prst="rect">
            <a:avLst/>
          </a:prstGeom>
          <a:solidFill>
            <a:srgbClr val="E9E9E7"/>
          </a:solidFill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2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6473825" y="2950561"/>
            <a:ext cx="4884738" cy="515939"/>
          </a:xfrm>
          <a:prstGeom prst="rect">
            <a:avLst/>
          </a:prstGeom>
          <a:solidFill>
            <a:srgbClr val="E0E0E0"/>
          </a:solidFill>
        </p:spPr>
        <p:txBody>
          <a:bodyPr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28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6473825" y="3497283"/>
            <a:ext cx="4884738" cy="838896"/>
          </a:xfrm>
          <a:prstGeom prst="rect">
            <a:avLst/>
          </a:prstGeom>
          <a:solidFill>
            <a:srgbClr val="E9E9E7"/>
          </a:solidFill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29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6473825" y="4374558"/>
            <a:ext cx="4884738" cy="515939"/>
          </a:xfrm>
          <a:prstGeom prst="rect">
            <a:avLst/>
          </a:prstGeom>
          <a:solidFill>
            <a:srgbClr val="E0E0E0"/>
          </a:solidFill>
        </p:spPr>
        <p:txBody>
          <a:bodyPr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30" name="文本占位符 56"/>
          <p:cNvSpPr>
            <a:spLocks noGrp="1"/>
          </p:cNvSpPr>
          <p:nvPr>
            <p:ph type="body" sz="quarter" idx="26"/>
          </p:nvPr>
        </p:nvSpPr>
        <p:spPr>
          <a:xfrm>
            <a:off x="6473825" y="4921279"/>
            <a:ext cx="4884738" cy="838896"/>
          </a:xfrm>
          <a:prstGeom prst="rect">
            <a:avLst/>
          </a:prstGeom>
          <a:solidFill>
            <a:srgbClr val="E9E9E7"/>
          </a:solidFill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231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2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356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242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2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41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243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246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2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45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249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2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48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252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2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51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255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2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54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258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2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57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261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2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60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262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265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2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64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268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2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67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271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2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70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274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2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73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277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2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76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280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2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79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283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2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82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286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2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85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289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2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88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292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2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91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295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2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294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298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2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297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301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2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00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304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3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03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307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3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06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310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3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09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313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3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12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316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3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15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319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3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18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322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3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321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325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3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24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328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3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27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331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3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30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334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3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33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337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3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36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340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33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39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343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34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42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346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34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4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349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34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4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352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35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51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355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35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54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357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35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8200" y="3627409"/>
            <a:ext cx="10684653" cy="139841"/>
          </a:xfrm>
          <a:prstGeom prst="rect">
            <a:avLst/>
          </a:prstGeom>
          <a:solidFill>
            <a:srgbClr val="E0E0E0"/>
          </a:solidFill>
        </p:spPr>
        <p:txBody>
          <a:bodyPr>
            <a:normAutofit/>
          </a:bodyPr>
          <a:lstStyle>
            <a:lvl1pPr marL="296920" indent="-296920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699198" indent="-105358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18324" indent="-130644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23525" indent="-142005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17365" indent="-142005" algn="ctr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59" name="图片占位符 21"/>
          <p:cNvSpPr>
            <a:spLocks noGrp="1"/>
          </p:cNvSpPr>
          <p:nvPr>
            <p:ph type="pic" sz="quarter" idx="21"/>
          </p:nvPr>
        </p:nvSpPr>
        <p:spPr>
          <a:xfrm>
            <a:off x="1070414" y="1725927"/>
            <a:ext cx="1816101" cy="16192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60" name="图片占位符 21"/>
          <p:cNvSpPr>
            <a:spLocks noGrp="1"/>
          </p:cNvSpPr>
          <p:nvPr>
            <p:ph type="pic" sz="quarter" idx="22"/>
          </p:nvPr>
        </p:nvSpPr>
        <p:spPr>
          <a:xfrm>
            <a:off x="9372773" y="1725927"/>
            <a:ext cx="1816101" cy="16192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61" name="图片占位符 21"/>
          <p:cNvSpPr>
            <a:spLocks noGrp="1"/>
          </p:cNvSpPr>
          <p:nvPr>
            <p:ph type="pic" sz="quarter" idx="23"/>
          </p:nvPr>
        </p:nvSpPr>
        <p:spPr>
          <a:xfrm>
            <a:off x="6626773" y="1725927"/>
            <a:ext cx="1816101" cy="16192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62" name="图片占位符 21"/>
          <p:cNvSpPr>
            <a:spLocks noGrp="1"/>
          </p:cNvSpPr>
          <p:nvPr>
            <p:ph type="pic" sz="quarter" idx="24"/>
          </p:nvPr>
        </p:nvSpPr>
        <p:spPr>
          <a:xfrm>
            <a:off x="3848594" y="1728788"/>
            <a:ext cx="1816101" cy="161925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63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1047279" y="3497581"/>
            <a:ext cx="1944686" cy="317501"/>
          </a:xfrm>
          <a:prstGeom prst="rect">
            <a:avLst/>
          </a:prstGeom>
          <a:solidFill>
            <a:srgbClr val="AF0023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364" name="文本占位符 29"/>
          <p:cNvSpPr>
            <a:spLocks noGrp="1"/>
          </p:cNvSpPr>
          <p:nvPr>
            <p:ph type="body" sz="quarter" idx="26" hasCustomPrompt="1"/>
          </p:nvPr>
        </p:nvSpPr>
        <p:spPr>
          <a:xfrm>
            <a:off x="3812004" y="3515826"/>
            <a:ext cx="1944687" cy="317501"/>
          </a:xfrm>
          <a:prstGeom prst="rect">
            <a:avLst/>
          </a:prstGeom>
          <a:solidFill>
            <a:srgbClr val="FF597A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365" name="文本占位符 29"/>
          <p:cNvSpPr>
            <a:spLocks noGrp="1"/>
          </p:cNvSpPr>
          <p:nvPr>
            <p:ph type="body" sz="quarter" idx="27" hasCustomPrompt="1"/>
          </p:nvPr>
        </p:nvSpPr>
        <p:spPr>
          <a:xfrm>
            <a:off x="6587907" y="3503657"/>
            <a:ext cx="1944687" cy="317501"/>
          </a:xfrm>
          <a:prstGeom prst="rect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366" name="文本占位符 29"/>
          <p:cNvSpPr>
            <a:spLocks noGrp="1"/>
          </p:cNvSpPr>
          <p:nvPr>
            <p:ph type="body" sz="quarter" idx="28" hasCustomPrompt="1"/>
          </p:nvPr>
        </p:nvSpPr>
        <p:spPr>
          <a:xfrm>
            <a:off x="9341453" y="3515826"/>
            <a:ext cx="1944687" cy="317501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367" name="文本占位符 39"/>
          <p:cNvSpPr>
            <a:spLocks noGrp="1"/>
          </p:cNvSpPr>
          <p:nvPr>
            <p:ph type="body" sz="quarter" idx="29"/>
          </p:nvPr>
        </p:nvSpPr>
        <p:spPr>
          <a:xfrm>
            <a:off x="1047279" y="4040480"/>
            <a:ext cx="2236790" cy="1711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368" name="文本占位符 39"/>
          <p:cNvSpPr>
            <a:spLocks noGrp="1"/>
          </p:cNvSpPr>
          <p:nvPr>
            <p:ph type="body" sz="quarter" idx="30"/>
          </p:nvPr>
        </p:nvSpPr>
        <p:spPr>
          <a:xfrm>
            <a:off x="3812004" y="4039215"/>
            <a:ext cx="2236789" cy="1711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369" name="文本占位符 39"/>
          <p:cNvSpPr>
            <a:spLocks noGrp="1"/>
          </p:cNvSpPr>
          <p:nvPr>
            <p:ph type="body" sz="quarter" idx="31"/>
          </p:nvPr>
        </p:nvSpPr>
        <p:spPr>
          <a:xfrm>
            <a:off x="6576730" y="4054297"/>
            <a:ext cx="2236789" cy="1711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370" name="文本占位符 39"/>
          <p:cNvSpPr>
            <a:spLocks noGrp="1"/>
          </p:cNvSpPr>
          <p:nvPr>
            <p:ph type="body" sz="quarter" idx="32"/>
          </p:nvPr>
        </p:nvSpPr>
        <p:spPr>
          <a:xfrm>
            <a:off x="9332824" y="4050314"/>
            <a:ext cx="2190028" cy="1711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32" indent="-17143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371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684653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3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496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382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3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81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383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386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3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85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389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3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88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392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3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91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395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3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394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398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3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97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401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3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00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402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405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4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04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408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4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07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411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4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10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414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4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13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417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4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16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420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4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19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423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4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22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426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4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25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429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4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28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432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4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31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435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4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34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438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4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437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441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4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40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444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4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43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447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4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46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450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4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49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453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4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52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456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4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55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459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4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58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462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4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461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465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4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64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468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4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67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471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4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70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474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4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73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477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4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76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480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47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79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483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48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82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486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48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8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489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48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8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492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49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91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495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49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494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497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4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33077" y="1475760"/>
            <a:ext cx="2517776" cy="4480501"/>
          </a:xfrm>
          <a:prstGeom prst="rect">
            <a:avLst/>
          </a:prstGeom>
          <a:ln w="9525">
            <a:solidFill>
              <a:srgbClr val="666666"/>
            </a:solidFill>
            <a:round/>
          </a:ln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08776" indent="-114936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30201" indent="-142521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36434" indent="-154914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30274" indent="-154914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99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3518675" y="1475759"/>
            <a:ext cx="2517776" cy="4480502"/>
          </a:xfrm>
          <a:prstGeom prst="rect">
            <a:avLst/>
          </a:prstGeom>
          <a:ln w="9525">
            <a:solidFill>
              <a:srgbClr val="666666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500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6241658" y="1496553"/>
            <a:ext cx="2517776" cy="4480502"/>
          </a:xfrm>
          <a:prstGeom prst="rect">
            <a:avLst/>
          </a:prstGeom>
          <a:ln w="9525">
            <a:solidFill>
              <a:srgbClr val="666666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501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9034435" y="1496553"/>
            <a:ext cx="2517776" cy="4480502"/>
          </a:xfrm>
          <a:prstGeom prst="rect">
            <a:avLst/>
          </a:prstGeom>
          <a:ln w="9525">
            <a:solidFill>
              <a:srgbClr val="666666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502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1019623" y="1319559"/>
            <a:ext cx="1944686" cy="317501"/>
          </a:xfrm>
          <a:prstGeom prst="rect">
            <a:avLst/>
          </a:prstGeom>
          <a:solidFill>
            <a:srgbClr val="AF0023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503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3784348" y="1337804"/>
            <a:ext cx="1944687" cy="317501"/>
          </a:xfrm>
          <a:prstGeom prst="rect">
            <a:avLst/>
          </a:prstGeom>
          <a:solidFill>
            <a:srgbClr val="FF597A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504" name="文本占位符 29"/>
          <p:cNvSpPr>
            <a:spLocks noGrp="1"/>
          </p:cNvSpPr>
          <p:nvPr>
            <p:ph type="body" sz="quarter" idx="26" hasCustomPrompt="1"/>
          </p:nvPr>
        </p:nvSpPr>
        <p:spPr>
          <a:xfrm>
            <a:off x="6560249" y="1325634"/>
            <a:ext cx="1944687" cy="317501"/>
          </a:xfrm>
          <a:prstGeom prst="rect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505" name="文本占位符 29"/>
          <p:cNvSpPr>
            <a:spLocks noGrp="1"/>
          </p:cNvSpPr>
          <p:nvPr>
            <p:ph type="body" sz="quarter" idx="27" hasCustomPrompt="1"/>
          </p:nvPr>
        </p:nvSpPr>
        <p:spPr>
          <a:xfrm>
            <a:off x="9313798" y="1341977"/>
            <a:ext cx="1944687" cy="317501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 algn="ctr" defTabSz="1116418">
              <a:lnSpc>
                <a:spcPct val="90000"/>
              </a:lnSpc>
              <a:spcBef>
                <a:spcPts val="1100"/>
              </a:spcBef>
              <a:defRPr sz="1316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点击增加文本</a:t>
            </a:r>
          </a:p>
        </p:txBody>
      </p:sp>
      <p:sp>
        <p:nvSpPr>
          <p:cNvPr id="250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5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631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517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5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16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518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521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5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20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524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5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23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527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5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26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530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5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29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533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5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32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536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5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35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537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540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5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39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543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5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42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546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5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45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549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5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48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552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5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51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555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5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54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558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5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57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561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5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60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564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5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63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567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5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66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570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5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69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573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5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572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576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5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75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579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5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78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582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5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81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585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5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84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588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5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87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591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5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90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594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5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93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597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5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596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600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5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599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603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6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02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606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6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05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609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6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08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612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6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11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615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61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14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618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61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17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621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61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20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624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62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2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627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62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26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630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62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29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632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6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82016" y="1229261"/>
            <a:ext cx="5111667" cy="515939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>
            <a:lvl1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34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58621" y="1227604"/>
            <a:ext cx="5111666" cy="515939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635" name="文本占位符 40"/>
          <p:cNvSpPr>
            <a:spLocks noGrp="1"/>
          </p:cNvSpPr>
          <p:nvPr>
            <p:ph type="body" sz="half" idx="22"/>
          </p:nvPr>
        </p:nvSpPr>
        <p:spPr>
          <a:xfrm>
            <a:off x="767109" y="1779341"/>
            <a:ext cx="5138296" cy="4275772"/>
          </a:xfrm>
          <a:prstGeom prst="rect">
            <a:avLst/>
          </a:prstGeom>
          <a:ln w="9525">
            <a:solidFill>
              <a:srgbClr val="DDDDDD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636" name="文本占位符 40"/>
          <p:cNvSpPr>
            <a:spLocks noGrp="1"/>
          </p:cNvSpPr>
          <p:nvPr>
            <p:ph type="body" sz="half" idx="23"/>
          </p:nvPr>
        </p:nvSpPr>
        <p:spPr>
          <a:xfrm>
            <a:off x="6246898" y="1779341"/>
            <a:ext cx="5138296" cy="4275772"/>
          </a:xfrm>
          <a:prstGeom prst="rect">
            <a:avLst/>
          </a:prstGeom>
          <a:ln w="9525">
            <a:solidFill>
              <a:srgbClr val="DDDDDD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63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6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76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64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6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4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64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65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6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5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65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6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5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65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6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5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66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6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6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66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6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6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66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6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6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66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67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6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7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67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6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7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67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6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7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68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6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7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68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6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8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68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6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8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68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6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8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69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6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9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69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6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9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69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6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69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70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6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0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70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7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70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70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7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0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71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7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0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71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7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1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71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7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1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71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7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1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72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7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2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72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7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2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72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7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72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73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7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3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73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7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3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73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7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3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74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7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3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74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7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4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74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74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4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74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74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4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75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75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5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75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75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5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75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75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5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76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75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6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76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7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8202" y="1142364"/>
            <a:ext cx="10720058" cy="328791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>
            <a:lvl1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6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38203" y="3563203"/>
            <a:ext cx="5269871" cy="328791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6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288387" y="3563203"/>
            <a:ext cx="5269872" cy="328791"/>
          </a:xfrm>
          <a:prstGeom prst="rect">
            <a:avLst/>
          </a:prstGeom>
          <a:solidFill>
            <a:srgbClr val="E0E0E0"/>
          </a:solidFill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67" name="文本占位符 40"/>
          <p:cNvSpPr>
            <a:spLocks noGrp="1"/>
          </p:cNvSpPr>
          <p:nvPr>
            <p:ph type="body" sz="half" idx="23"/>
          </p:nvPr>
        </p:nvSpPr>
        <p:spPr>
          <a:xfrm>
            <a:off x="838203" y="1482978"/>
            <a:ext cx="10720055" cy="1928437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6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26479" y="3891993"/>
            <a:ext cx="5285483" cy="1928437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6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6280551" y="3891993"/>
            <a:ext cx="5285483" cy="1928437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770" name="Title Text"/>
          <p:cNvSpPr txBox="1">
            <a:spLocks noGrp="1"/>
          </p:cNvSpPr>
          <p:nvPr>
            <p:ph type="title"/>
          </p:nvPr>
        </p:nvSpPr>
        <p:spPr>
          <a:xfrm>
            <a:off x="838202" y="365125"/>
            <a:ext cx="10720058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7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895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781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7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80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782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785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7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84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788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7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87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791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7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90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794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7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93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797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7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96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800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7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799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801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804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8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03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807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8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06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810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8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09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813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8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12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816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8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15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819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8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18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822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8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21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825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8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24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828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8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27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831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8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30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834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8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33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837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8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836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840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8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39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843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8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42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846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8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45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849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8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48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852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8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51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855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8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54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858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8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57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861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8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860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864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8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63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867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8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66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870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8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69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873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28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72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876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28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75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879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287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78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882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288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81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885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288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8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888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288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87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891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288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90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894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289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893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896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897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031877"/>
            <a:ext cx="10520365" cy="383381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98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819890" y="4976435"/>
            <a:ext cx="10538674" cy="9415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899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3"/>
          <p:cNvSpPr/>
          <p:nvPr/>
        </p:nvSpPr>
        <p:spPr>
          <a:xfrm>
            <a:off x="-1" y="5590902"/>
            <a:ext cx="12196765" cy="12670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666666"/>
                </a:solidFill>
              </a:defRPr>
            </a:pPr>
            <a:endParaRPr/>
          </a:p>
        </p:txBody>
      </p:sp>
      <p:pic>
        <p:nvPicPr>
          <p:cNvPr id="7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751" y="5970990"/>
            <a:ext cx="2260801" cy="489279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914756" y="2130425"/>
            <a:ext cx="10367251" cy="147002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>
            <a:normAutofit/>
          </a:bodyPr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29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024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2910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29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09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2911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2914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29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13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2917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29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16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2920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29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19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2923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29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22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2926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29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925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2929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29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28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2930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933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29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32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936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29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35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939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29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38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942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29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41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945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29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44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948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29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47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951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29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50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954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29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53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957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29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56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960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29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59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963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29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62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966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29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965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969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29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68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972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29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71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975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29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74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978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29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77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981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29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80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984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29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83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987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29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86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990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29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989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993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29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92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996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29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95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999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29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2998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002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0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01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005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0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04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008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00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07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011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00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10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014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01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1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017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01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1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020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01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19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023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02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22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025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026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031877"/>
            <a:ext cx="10520365" cy="383381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27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819890" y="4976435"/>
            <a:ext cx="10538674" cy="9415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028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0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153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039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0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38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040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043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0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42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046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0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45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049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0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48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052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0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51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055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0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054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058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0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57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059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062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0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61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065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0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64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068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0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67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071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0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70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074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0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73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077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0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76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080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0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79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083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0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82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086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0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85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089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0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88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092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0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91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095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0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094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098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0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097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101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0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00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104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1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03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107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1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06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110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1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09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113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1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12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116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1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15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119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1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118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122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1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21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125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1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24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128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1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27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131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1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30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134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1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33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137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13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36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140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13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39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143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14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4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146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14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4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149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14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48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152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15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51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154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1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38146"/>
            <a:ext cx="6798377" cy="4511670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56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7802253" y="1338145"/>
            <a:ext cx="3556311" cy="451167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15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1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28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16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1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6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16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17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1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7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17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1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7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17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1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7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18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1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8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18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1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8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18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1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8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18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19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1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9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19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1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9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19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1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9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20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1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19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20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2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0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20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2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0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20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2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0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21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2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1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21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2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1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21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2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1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22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2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2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22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2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22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22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2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2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23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2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2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23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2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3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23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2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3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23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2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3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24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2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4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24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2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4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24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2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24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25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2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5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25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2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5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25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2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5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26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2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5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26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2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6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26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26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6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26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26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6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27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27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7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27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27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7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27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27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7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28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27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8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28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2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09801"/>
            <a:ext cx="4665985" cy="4040016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8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38202" y="1100016"/>
            <a:ext cx="4665984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28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534043" y="1095880"/>
            <a:ext cx="4665984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28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2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41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29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2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29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29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30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3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0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30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3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0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30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3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0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31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3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1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31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3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1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31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3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1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31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32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3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2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32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3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2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32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3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2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33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3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2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33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3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3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33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3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3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33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3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3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34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3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4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34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3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4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34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3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4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35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3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5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35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3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35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35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3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5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36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3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5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36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3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6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36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3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6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36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3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6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37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3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7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37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3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7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37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3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37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38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3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8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38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3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8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38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3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8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39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3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8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39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3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9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39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39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9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39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39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39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40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40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0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40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40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0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40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40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0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41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40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1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41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4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3336" y="1852921"/>
            <a:ext cx="3237476" cy="262152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1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43336" y="1265514"/>
            <a:ext cx="3237476" cy="4512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1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470489" y="1265514"/>
            <a:ext cx="3237476" cy="4512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1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097642" y="1265514"/>
            <a:ext cx="3237475" cy="45128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18" name="文本占位符 10"/>
          <p:cNvSpPr>
            <a:spLocks noGrp="1"/>
          </p:cNvSpPr>
          <p:nvPr>
            <p:ph type="body" sz="quarter" idx="24"/>
          </p:nvPr>
        </p:nvSpPr>
        <p:spPr>
          <a:xfrm>
            <a:off x="843337" y="4593554"/>
            <a:ext cx="10515228" cy="9415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19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4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544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430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4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29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431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434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4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33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437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4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36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440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4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39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443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4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42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446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4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45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449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4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48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450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453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4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52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456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4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55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459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4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58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462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4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61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465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4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64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468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4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67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471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4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70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474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4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73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477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4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76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480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4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79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483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4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82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486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4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485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489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4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88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492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4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91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495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4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94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498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4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497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501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4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00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504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5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03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507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5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06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510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5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509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513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5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12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516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5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15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519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5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18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522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5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21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525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5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24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528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52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27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531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52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30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534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53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3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537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53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3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540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53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39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543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54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42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545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546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376047"/>
            <a:ext cx="10520365" cy="4450324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4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5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67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55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5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5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55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56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5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6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56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5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6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56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5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6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57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5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7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57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5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7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57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5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7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57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58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5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8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58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5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8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58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5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8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59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5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8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59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5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9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59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5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9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59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5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59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60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6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0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60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6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0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60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6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0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61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6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1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61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6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61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61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6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1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62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6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1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62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6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2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62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6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2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62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6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2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63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6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3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63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6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3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63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6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63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64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6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4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64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6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4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64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6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4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65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6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4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65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6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5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65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65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5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65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65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5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66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66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6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66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66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6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66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66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6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67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66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7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67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6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8200" y="1434002"/>
            <a:ext cx="2749994" cy="4450324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75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338168" y="1418685"/>
            <a:ext cx="5143826" cy="641654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7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3606915" y="1440128"/>
            <a:ext cx="2678533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77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2137735"/>
            <a:ext cx="5143826" cy="1261958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78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3606915" y="2135734"/>
            <a:ext cx="2678533" cy="12639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7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6338168" y="3475089"/>
            <a:ext cx="5143826" cy="1261958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80" name="文本占位符 56"/>
          <p:cNvSpPr>
            <a:spLocks noGrp="1"/>
          </p:cNvSpPr>
          <p:nvPr>
            <p:ph type="body" sz="quarter" idx="26"/>
          </p:nvPr>
        </p:nvSpPr>
        <p:spPr>
          <a:xfrm>
            <a:off x="3606915" y="3473089"/>
            <a:ext cx="2678533" cy="12639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8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6338168" y="4810442"/>
            <a:ext cx="5143826" cy="1073884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82" name="文本占位符 56"/>
          <p:cNvSpPr>
            <a:spLocks noGrp="1"/>
          </p:cNvSpPr>
          <p:nvPr>
            <p:ph type="body" sz="quarter" idx="28"/>
          </p:nvPr>
        </p:nvSpPr>
        <p:spPr>
          <a:xfrm>
            <a:off x="3606915" y="4808442"/>
            <a:ext cx="2678533" cy="10755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683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6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808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694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6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93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695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698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6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697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701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6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00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704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7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03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707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7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06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710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7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09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713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7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12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714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717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7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16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720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7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19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723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7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22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726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7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25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729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7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28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732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7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31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735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7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34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738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7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37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741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7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40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744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7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43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747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7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46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750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74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749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753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75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52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756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75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55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759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7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58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762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7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61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765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7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64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768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7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67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771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7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70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774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7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773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777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7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76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780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7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79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783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7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82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786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7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85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789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7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88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792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79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91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795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79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94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798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79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797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801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79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00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804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80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03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807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80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06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809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81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76047"/>
            <a:ext cx="6983256" cy="4075184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11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7936524" y="1364875"/>
            <a:ext cx="3422041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812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7936524" y="2777075"/>
            <a:ext cx="3422042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813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7945900" y="4197508"/>
            <a:ext cx="3412666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814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38200" y="5629033"/>
            <a:ext cx="10520365" cy="50409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815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2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8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3940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826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82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25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827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830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8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29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833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8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32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836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8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35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839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8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38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842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8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41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845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8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44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846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849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8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48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852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8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51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855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8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54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858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8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57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861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8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60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3864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8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63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3867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38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66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3870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38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69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3873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38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72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3876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38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75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3879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38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78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3882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38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881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3885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38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84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3888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38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87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3891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38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90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3894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38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93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3897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38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96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3900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38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899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3903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39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02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3906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39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3905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3909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39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08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3912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39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11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3915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39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14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3918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39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17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3921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39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20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3924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392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23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3927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392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26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3930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392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29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3933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393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3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3936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393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35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3939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393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38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3941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39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24233"/>
            <a:ext cx="4430306" cy="4519619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4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5506075" y="1324234"/>
            <a:ext cx="2842046" cy="36645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4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500520" y="1324234"/>
            <a:ext cx="2842047" cy="36645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5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5522071" y="3653259"/>
            <a:ext cx="2842046" cy="36645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6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516517" y="3653259"/>
            <a:ext cx="2842047" cy="36645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5" y="1741490"/>
            <a:ext cx="2842047" cy="1779343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5506075" y="4064510"/>
            <a:ext cx="2842047" cy="1779343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49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6" y="1741490"/>
            <a:ext cx="2842047" cy="1779343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50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8515356" y="4064510"/>
            <a:ext cx="2842047" cy="1779343"/>
          </a:xfrm>
          <a:prstGeom prst="rect">
            <a:avLst/>
          </a:prstGeom>
          <a:solidFill>
            <a:srgbClr val="F2F2F2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951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39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076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3962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39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61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3963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3966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39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65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3969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39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68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3972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39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71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3975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39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74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3978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39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77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3981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39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80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3982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3985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39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84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3988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39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87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3991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39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90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3994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39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93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3997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39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96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000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39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3999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003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0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02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006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0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05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009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0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08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012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0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11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015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0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14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018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0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017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021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0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20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024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0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23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027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0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26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030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0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29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033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0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32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036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0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35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039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0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38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042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0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041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045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0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44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048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0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47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051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0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50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054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0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53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057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0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56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060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05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59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063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06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62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066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06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6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069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06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6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072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07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71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075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07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74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077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0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8200" y="1809801"/>
            <a:ext cx="3171093" cy="4040016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7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38201" y="1125416"/>
            <a:ext cx="3171093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080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6"/>
            <a:ext cx="3171092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081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187473" y="1125416"/>
            <a:ext cx="3171092" cy="6202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1187678">
              <a:lnSpc>
                <a:spcPct val="90000"/>
              </a:lnSpc>
              <a:spcBef>
                <a:spcPts val="1200"/>
              </a:spcBef>
              <a:defRPr sz="14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08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0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207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093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0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92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094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097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0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96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100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0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099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103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1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02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106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1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05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109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1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08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112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1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11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113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116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1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15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119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1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18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122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1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21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125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1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24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128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1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27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131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1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30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134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1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33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137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1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36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140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1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39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143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1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42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146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1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45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149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1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148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152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1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51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155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1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54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158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1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57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161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1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60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164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1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63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167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1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66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170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1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69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173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1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172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176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1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75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179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1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78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182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1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81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185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1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84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188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1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87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191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18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90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194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19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93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197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19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96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200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19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199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203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20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02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206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20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05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208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9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81" y="1279967"/>
            <a:ext cx="8131675" cy="4658504"/>
          </a:xfrm>
          <a:prstGeom prst="rect">
            <a:avLst/>
          </a:prstGeom>
          <a:ln w="12700">
            <a:miter lim="400000"/>
          </a:ln>
        </p:spPr>
      </p:pic>
      <p:sp>
        <p:nvSpPr>
          <p:cNvPr id="42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52581" y="2806638"/>
            <a:ext cx="3080629" cy="1001638"/>
          </a:xfrm>
          <a:prstGeom prst="rect">
            <a:avLst/>
          </a:prstGeom>
          <a:solidFill>
            <a:srgbClr val="D4F1F5"/>
          </a:solidFill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>
            <a:lvl1pPr algn="ctr" defTabSz="1187678">
              <a:lnSpc>
                <a:spcPct val="90000"/>
              </a:lnSpc>
              <a:spcBef>
                <a:spcPts val="1200"/>
              </a:spcBef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47088" indent="-153249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77708" indent="-190028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88073" indent="-20655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81912" indent="-206553" algn="ctr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600" b="1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11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838200" y="1038508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2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3043515" y="1058869"/>
            <a:ext cx="2595285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3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5808191" y="1065378"/>
            <a:ext cx="2541666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604736" y="1085740"/>
            <a:ext cx="2755602" cy="909165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5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853176" y="4967268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6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3058492" y="4987630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7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5352346" y="4994140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8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7557661" y="5014502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19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48146" y="2053127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0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49923" y="3035317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1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848189" y="4009633"/>
            <a:ext cx="2038974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2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9319590" y="2069391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3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9321366" y="3051581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4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9319634" y="4025898"/>
            <a:ext cx="2038973" cy="909164"/>
          </a:xfrm>
          <a:prstGeom prst="rect">
            <a:avLst/>
          </a:prstGeom>
          <a:solidFill>
            <a:srgbClr val="F2F2F2">
              <a:alpha val="50000"/>
            </a:srgbClr>
          </a:solidFill>
        </p:spPr>
        <p:txBody>
          <a:bodyPr anchor="ctr">
            <a:normAutofit/>
          </a:bodyPr>
          <a:lstStyle/>
          <a:p>
            <a:pPr defTabSz="1187678">
              <a:lnSpc>
                <a:spcPct val="90000"/>
              </a:lnSpc>
              <a:spcBef>
                <a:spcPts val="1200"/>
              </a:spcBef>
              <a:defRPr sz="12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225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2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2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350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236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2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35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237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240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2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39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243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2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42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246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2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45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249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2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48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252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2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51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255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2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54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256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259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25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58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262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26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61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265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26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64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268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2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67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271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26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70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274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27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73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277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27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76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280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2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79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283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2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82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286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2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85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289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2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88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292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2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291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295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2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94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298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2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297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301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2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00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304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3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03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307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3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06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310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3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09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313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3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12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316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3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315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319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3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18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322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3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21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325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3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24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328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3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27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331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3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30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334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33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33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337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33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36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340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33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39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343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34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4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346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34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45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349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34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48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351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3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3491" y="2825249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53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3000776" y="2825249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354" name="文本占位符 10"/>
          <p:cNvSpPr>
            <a:spLocks noGrp="1"/>
          </p:cNvSpPr>
          <p:nvPr>
            <p:ph type="body" sz="quarter" idx="22"/>
          </p:nvPr>
        </p:nvSpPr>
        <p:spPr>
          <a:xfrm>
            <a:off x="5126945" y="2825249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355" name="文本占位符 10"/>
          <p:cNvSpPr>
            <a:spLocks noGrp="1"/>
          </p:cNvSpPr>
          <p:nvPr>
            <p:ph type="body" sz="quarter" idx="23"/>
          </p:nvPr>
        </p:nvSpPr>
        <p:spPr>
          <a:xfrm>
            <a:off x="7255703" y="2820687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356" name="文本占位符 10"/>
          <p:cNvSpPr>
            <a:spLocks noGrp="1"/>
          </p:cNvSpPr>
          <p:nvPr>
            <p:ph type="body" sz="quarter" idx="24"/>
          </p:nvPr>
        </p:nvSpPr>
        <p:spPr>
          <a:xfrm>
            <a:off x="9381873" y="2820687"/>
            <a:ext cx="1974102" cy="326719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35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3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48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36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36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6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36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37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3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7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37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3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7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37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3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7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38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3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8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38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3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8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38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3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8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38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39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3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9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39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3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9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39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39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9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40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39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39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40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4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0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40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4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0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40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4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0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41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4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1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41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4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1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41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4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1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42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4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2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42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4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42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42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4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2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43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4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2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43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4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3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43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4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3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43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4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3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44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4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4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44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4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4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44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4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44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45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4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5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45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4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5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45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4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5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46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4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5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46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4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6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46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46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6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46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46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6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47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47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7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47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47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7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47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47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7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48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47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8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48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4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376047"/>
            <a:ext cx="6983256" cy="4075184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85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7936524" y="1364875"/>
            <a:ext cx="3422041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486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7936524" y="2777075"/>
            <a:ext cx="3422041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487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7920500" y="4197508"/>
            <a:ext cx="3422041" cy="1261958"/>
          </a:xfrm>
          <a:prstGeom prst="rect">
            <a:avLst/>
          </a:prstGeom>
          <a:ln w="9525">
            <a:solidFill>
              <a:srgbClr val="E0E0E0"/>
            </a:solidFill>
            <a:round/>
          </a:ln>
        </p:spPr>
        <p:txBody>
          <a:bodyPr anchor="ctr">
            <a:normAutofit/>
          </a:bodyPr>
          <a:lstStyle/>
          <a:p>
            <a:pPr marL="296920" indent="-296920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488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4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613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499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4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498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500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503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50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02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506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50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05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509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50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08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512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51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11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515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51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14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518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51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17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519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522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5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21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525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5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24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528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5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27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531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5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30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534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5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33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537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5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36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540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5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39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543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5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42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546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5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45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549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5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48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552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5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51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555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55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554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558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55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57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561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5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60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564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5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63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567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5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66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570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5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69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573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5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72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576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5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75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579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57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578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582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58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81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585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58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84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588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58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87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591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58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90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594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59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93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597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59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96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600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59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599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603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60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02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606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60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05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609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60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08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612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61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11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614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6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3336" y="1271241"/>
            <a:ext cx="3237476" cy="320320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16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843337" y="4593554"/>
            <a:ext cx="10515228" cy="14504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61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6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742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62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6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2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62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63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6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3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63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6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3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63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6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3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64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6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4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64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6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64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64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64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4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64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65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6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5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65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6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5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65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6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5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66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6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5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66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6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6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66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6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6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66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6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6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67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6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7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67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6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7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67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6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7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68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6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8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68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6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68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68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6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8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69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6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8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69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6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9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69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6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9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69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6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69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70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7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0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70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7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0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70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7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70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71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7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1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71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7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1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71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7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1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72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7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1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72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72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2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72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72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2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72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72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2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73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73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3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73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73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3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73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73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3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74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73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4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74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4744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031877"/>
            <a:ext cx="10520365" cy="3833813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1187678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45" name="文本占位符 10"/>
          <p:cNvSpPr>
            <a:spLocks noGrp="1"/>
          </p:cNvSpPr>
          <p:nvPr>
            <p:ph type="body" sz="quarter" idx="21"/>
          </p:nvPr>
        </p:nvSpPr>
        <p:spPr>
          <a:xfrm>
            <a:off x="819890" y="4976435"/>
            <a:ext cx="10538674" cy="9415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21" indent="-285721" defTabSz="1187678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74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20365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3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7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8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871" name="Group 87"/>
          <p:cNvGrpSpPr/>
          <p:nvPr/>
        </p:nvGrpSpPr>
        <p:grpSpPr>
          <a:xfrm>
            <a:off x="12290472" y="2608802"/>
            <a:ext cx="1963324" cy="4250104"/>
            <a:chOff x="0" y="0"/>
            <a:chExt cx="1963322" cy="4250103"/>
          </a:xfrm>
        </p:grpSpPr>
        <p:grpSp>
          <p:nvGrpSpPr>
            <p:cNvPr id="4757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7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56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758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761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75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60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764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76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63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767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76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66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770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76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69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773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77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772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776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77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75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777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387">
                <a:defRPr sz="8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780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77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79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783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78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82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786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78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85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789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78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88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792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79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91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795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79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94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798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7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797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801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79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00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804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80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03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807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80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06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810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80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09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813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81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812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816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81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15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819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81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18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822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82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21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825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8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24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828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82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27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831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82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30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834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83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33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837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83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836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840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83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39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843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84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42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846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84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45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849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84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48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852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85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51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855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85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54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858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85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57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4861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485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60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4864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4862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63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4867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4865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66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4870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4868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387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4869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endParaRPr>
              </a:p>
              <a:p>
                <a:pPr algn="ctr" defTabSz="914387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4872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75" name="组合 3"/>
          <p:cNvGrpSpPr/>
          <p:nvPr/>
        </p:nvGrpSpPr>
        <p:grpSpPr>
          <a:xfrm>
            <a:off x="826478" y="1449534"/>
            <a:ext cx="10717823" cy="4435452"/>
            <a:chOff x="0" y="0"/>
            <a:chExt cx="10717822" cy="4435450"/>
          </a:xfrm>
        </p:grpSpPr>
        <p:pic>
          <p:nvPicPr>
            <p:cNvPr id="4873" name="图片 5" descr="图片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0717822" cy="4435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8966"/>
                  </a:lnTo>
                  <a:lnTo>
                    <a:pt x="334" y="18709"/>
                  </a:lnTo>
                  <a:cubicBezTo>
                    <a:pt x="2159" y="17387"/>
                    <a:pt x="4006" y="16884"/>
                    <a:pt x="5845" y="16878"/>
                  </a:cubicBezTo>
                  <a:cubicBezTo>
                    <a:pt x="10957" y="16863"/>
                    <a:pt x="16017" y="20693"/>
                    <a:pt x="20455" y="21488"/>
                  </a:cubicBezTo>
                  <a:lnTo>
                    <a:pt x="21393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874" name="ïṩḻîḍe"/>
            <p:cNvSpPr/>
            <p:nvPr/>
          </p:nvSpPr>
          <p:spPr>
            <a:xfrm>
              <a:off x="0" y="0"/>
              <a:ext cx="10717823" cy="4030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11" extrusionOk="0">
                  <a:moveTo>
                    <a:pt x="10" y="0"/>
                  </a:moveTo>
                  <a:lnTo>
                    <a:pt x="21600" y="0"/>
                  </a:lnTo>
                  <a:lnTo>
                    <a:pt x="21600" y="18998"/>
                  </a:lnTo>
                  <a:lnTo>
                    <a:pt x="21324" y="19177"/>
                  </a:lnTo>
                  <a:cubicBezTo>
                    <a:pt x="17244" y="21600"/>
                    <a:pt x="12046" y="15382"/>
                    <a:pt x="6779" y="15400"/>
                  </a:cubicBezTo>
                  <a:cubicBezTo>
                    <a:pt x="4504" y="15408"/>
                    <a:pt x="2216" y="16579"/>
                    <a:pt x="0" y="20111"/>
                  </a:cubicBezTo>
                  <a:lnTo>
                    <a:pt x="0" y="1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F2F2F2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387">
                <a:defRPr sz="2800" b="1"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sp>
        <p:nvSpPr>
          <p:cNvPr id="4876" name="íṣļíḓé"/>
          <p:cNvSpPr/>
          <p:nvPr/>
        </p:nvSpPr>
        <p:spPr>
          <a:xfrm>
            <a:off x="4470246" y="4398983"/>
            <a:ext cx="6915375" cy="11069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3646" extrusionOk="0">
                <a:moveTo>
                  <a:pt x="0" y="110"/>
                </a:moveTo>
                <a:cubicBezTo>
                  <a:pt x="6722" y="-103"/>
                  <a:pt x="15552" y="20010"/>
                  <a:pt x="21600" y="11582"/>
                </a:cubicBezTo>
                <a:cubicBezTo>
                  <a:pt x="14792" y="17177"/>
                  <a:pt x="7344" y="-1590"/>
                  <a:pt x="0" y="11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4877" name="Body Level One…"/>
          <p:cNvSpPr txBox="1">
            <a:spLocks noGrp="1"/>
          </p:cNvSpPr>
          <p:nvPr>
            <p:ph type="body" idx="1"/>
          </p:nvPr>
        </p:nvSpPr>
        <p:spPr>
          <a:xfrm>
            <a:off x="826476" y="1462739"/>
            <a:ext cx="10717825" cy="4384147"/>
          </a:xfrm>
          <a:prstGeom prst="rect">
            <a:avLst/>
          </a:prstGeom>
        </p:spPr>
        <p:txBody>
          <a:bodyPr>
            <a:normAutofit/>
          </a:bodyPr>
          <a:lstStyle>
            <a:lvl1pPr marL="285721" indent="-285721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marL="727932" indent="-134092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 marL="1353955" indent="-166275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 marL="1962253" indent="-180733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 marL="2556093" indent="-180733" defTabSz="1187678">
              <a:lnSpc>
                <a:spcPct val="200000"/>
              </a:lnSpc>
              <a:spcBef>
                <a:spcPts val="1200"/>
              </a:spcBef>
              <a:buSzPct val="100000"/>
              <a:buFont typeface="Arial"/>
              <a:buChar char="•"/>
              <a:defRPr sz="1400">
                <a:solidFill>
                  <a:srgbClr val="1D1D1A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78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06101" cy="44663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678">
              <a:lnSpc>
                <a:spcPct val="90000"/>
              </a:lnSpc>
              <a:defRPr sz="2800" b="1">
                <a:solidFill>
                  <a:srgbClr val="AF002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5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000" y="6319871"/>
            <a:ext cx="1269076" cy="271154"/>
          </a:xfrm>
          <a:prstGeom prst="rect">
            <a:avLst/>
          </a:prstGeom>
          <a:ln w="12700">
            <a:miter lim="400000"/>
          </a:ln>
        </p:spPr>
      </p:pic>
      <p:sp>
        <p:nvSpPr>
          <p:cNvPr id="4886" name="TextBox 4"/>
          <p:cNvSpPr txBox="1"/>
          <p:nvPr/>
        </p:nvSpPr>
        <p:spPr>
          <a:xfrm>
            <a:off x="962673" y="6356939"/>
            <a:ext cx="1372029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387">
              <a:defRPr sz="900">
                <a:solidFill>
                  <a:srgbClr val="1D1D1B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8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5326" y="6403223"/>
            <a:ext cx="139837" cy="1397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759">
              <a:defRPr sz="900">
                <a:solidFill>
                  <a:srgbClr val="1D1D1B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48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5012" name="Group 87"/>
          <p:cNvGrpSpPr/>
          <p:nvPr/>
        </p:nvGrpSpPr>
        <p:grpSpPr>
          <a:xfrm>
            <a:off x="12290470" y="2608800"/>
            <a:ext cx="1963324" cy="4250104"/>
            <a:chOff x="0" y="0"/>
            <a:chExt cx="1963322" cy="4250103"/>
          </a:xfrm>
        </p:grpSpPr>
        <p:grpSp>
          <p:nvGrpSpPr>
            <p:cNvPr id="4898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489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89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4899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4902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49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0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490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49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0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4908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49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0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4911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49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1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4914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49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91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4917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49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1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491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4921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491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2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4924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492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2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4927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492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2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493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492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2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4933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493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3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4936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493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3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493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493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3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4942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494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4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4945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494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4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4948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49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4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4951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49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5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4954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49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95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4957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49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5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4960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49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5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496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49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6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4966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49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6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4969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49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6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4972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49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7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4975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49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7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4978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49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497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4981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49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8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4984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49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8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498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49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8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4990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49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8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4993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49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9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499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499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9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499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499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499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500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500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0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500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500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0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500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500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0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501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5009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1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501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50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9175" y="3050"/>
            <a:ext cx="10740640" cy="99340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593899"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187798"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781698"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375598" defTabSz="1187798">
              <a:lnSpc>
                <a:spcPts val="3400"/>
              </a:lnSpc>
              <a:defRPr sz="32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1" name="TextBox 2"/>
          <p:cNvSpPr txBox="1"/>
          <p:nvPr/>
        </p:nvSpPr>
        <p:spPr>
          <a:xfrm>
            <a:off x="1141186" y="6356939"/>
            <a:ext cx="1372029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50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1" y="6402806"/>
            <a:ext cx="139837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84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5139" name="Group 87"/>
          <p:cNvGrpSpPr/>
          <p:nvPr/>
        </p:nvGrpSpPr>
        <p:grpSpPr>
          <a:xfrm>
            <a:off x="12290470" y="2608800"/>
            <a:ext cx="1963324" cy="4250104"/>
            <a:chOff x="0" y="0"/>
            <a:chExt cx="1963322" cy="4250103"/>
          </a:xfrm>
        </p:grpSpPr>
        <p:grpSp>
          <p:nvGrpSpPr>
            <p:cNvPr id="5025" name="矩形 13"/>
            <p:cNvGrpSpPr/>
            <p:nvPr/>
          </p:nvGrpSpPr>
          <p:grpSpPr>
            <a:xfrm>
              <a:off x="7529" y="1209546"/>
              <a:ext cx="476161" cy="399692"/>
              <a:chOff x="0" y="0"/>
              <a:chExt cx="476159" cy="399690"/>
            </a:xfrm>
          </p:grpSpPr>
          <p:sp>
            <p:nvSpPr>
              <p:cNvPr id="502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24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5026" name="文本框 15"/>
            <p:cNvSpPr txBox="1"/>
            <p:nvPr/>
          </p:nvSpPr>
          <p:spPr>
            <a:xfrm>
              <a:off x="5316" y="1048773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5029" name="矩形 13"/>
            <p:cNvGrpSpPr/>
            <p:nvPr/>
          </p:nvGrpSpPr>
          <p:grpSpPr>
            <a:xfrm>
              <a:off x="505809" y="1209546"/>
              <a:ext cx="476161" cy="399692"/>
              <a:chOff x="0" y="0"/>
              <a:chExt cx="476159" cy="399690"/>
            </a:xfrm>
          </p:grpSpPr>
          <p:sp>
            <p:nvSpPr>
              <p:cNvPr id="502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28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5032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90"/>
            </a:xfrm>
          </p:grpSpPr>
          <p:sp>
            <p:nvSpPr>
              <p:cNvPr id="503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31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5035" name="矩形 13"/>
            <p:cNvGrpSpPr/>
            <p:nvPr/>
          </p:nvGrpSpPr>
          <p:grpSpPr>
            <a:xfrm>
              <a:off x="505809" y="1654231"/>
              <a:ext cx="476161" cy="399691"/>
              <a:chOff x="0" y="0"/>
              <a:chExt cx="476159" cy="399690"/>
            </a:xfrm>
          </p:grpSpPr>
          <p:sp>
            <p:nvSpPr>
              <p:cNvPr id="503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34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5038" name="矩形 13"/>
            <p:cNvGrpSpPr/>
            <p:nvPr/>
          </p:nvGrpSpPr>
          <p:grpSpPr>
            <a:xfrm>
              <a:off x="7529" y="2973567"/>
              <a:ext cx="476161" cy="399691"/>
              <a:chOff x="0" y="0"/>
              <a:chExt cx="476159" cy="399690"/>
            </a:xfrm>
          </p:grpSpPr>
          <p:sp>
            <p:nvSpPr>
              <p:cNvPr id="503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37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5041" name="矩形 13"/>
            <p:cNvGrpSpPr/>
            <p:nvPr/>
          </p:nvGrpSpPr>
          <p:grpSpPr>
            <a:xfrm>
              <a:off x="505809" y="2100901"/>
              <a:ext cx="476161" cy="399692"/>
              <a:chOff x="0" y="0"/>
              <a:chExt cx="476159" cy="399690"/>
            </a:xfrm>
          </p:grpSpPr>
          <p:sp>
            <p:nvSpPr>
              <p:cNvPr id="503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040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5044" name="矩形 13"/>
            <p:cNvGrpSpPr/>
            <p:nvPr/>
          </p:nvGrpSpPr>
          <p:grpSpPr>
            <a:xfrm>
              <a:off x="5627" y="157251"/>
              <a:ext cx="476161" cy="399691"/>
              <a:chOff x="0" y="0"/>
              <a:chExt cx="476159" cy="399690"/>
            </a:xfrm>
          </p:grpSpPr>
          <p:sp>
            <p:nvSpPr>
              <p:cNvPr id="504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43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5045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5048" name="矩形 13"/>
            <p:cNvGrpSpPr/>
            <p:nvPr/>
          </p:nvGrpSpPr>
          <p:grpSpPr>
            <a:xfrm>
              <a:off x="5242" y="598262"/>
              <a:ext cx="476161" cy="399692"/>
              <a:chOff x="0" y="0"/>
              <a:chExt cx="476159" cy="399690"/>
            </a:xfrm>
          </p:grpSpPr>
          <p:sp>
            <p:nvSpPr>
              <p:cNvPr id="504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47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5051" name="矩形 13"/>
            <p:cNvGrpSpPr/>
            <p:nvPr/>
          </p:nvGrpSpPr>
          <p:grpSpPr>
            <a:xfrm>
              <a:off x="6183" y="1649788"/>
              <a:ext cx="476161" cy="399691"/>
              <a:chOff x="0" y="0"/>
              <a:chExt cx="476159" cy="399690"/>
            </a:xfrm>
          </p:grpSpPr>
          <p:sp>
            <p:nvSpPr>
              <p:cNvPr id="504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0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5054" name="矩形 13"/>
            <p:cNvGrpSpPr/>
            <p:nvPr/>
          </p:nvGrpSpPr>
          <p:grpSpPr>
            <a:xfrm>
              <a:off x="6183" y="2533450"/>
              <a:ext cx="476161" cy="399691"/>
              <a:chOff x="0" y="0"/>
              <a:chExt cx="476159" cy="399690"/>
            </a:xfrm>
          </p:grpSpPr>
          <p:sp>
            <p:nvSpPr>
              <p:cNvPr id="505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3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5057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90"/>
            </a:xfrm>
          </p:grpSpPr>
          <p:sp>
            <p:nvSpPr>
              <p:cNvPr id="505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6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5060" name="矩形 13"/>
            <p:cNvGrpSpPr/>
            <p:nvPr/>
          </p:nvGrpSpPr>
          <p:grpSpPr>
            <a:xfrm>
              <a:off x="511723" y="2973567"/>
              <a:ext cx="476161" cy="399691"/>
              <a:chOff x="0" y="0"/>
              <a:chExt cx="476159" cy="399690"/>
            </a:xfrm>
          </p:grpSpPr>
          <p:sp>
            <p:nvSpPr>
              <p:cNvPr id="505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59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5063" name="矩形 13"/>
            <p:cNvGrpSpPr/>
            <p:nvPr/>
          </p:nvGrpSpPr>
          <p:grpSpPr>
            <a:xfrm>
              <a:off x="510377" y="2533450"/>
              <a:ext cx="476161" cy="399691"/>
              <a:chOff x="0" y="0"/>
              <a:chExt cx="476159" cy="399690"/>
            </a:xfrm>
          </p:grpSpPr>
          <p:sp>
            <p:nvSpPr>
              <p:cNvPr id="506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62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5066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90"/>
            </a:xfrm>
          </p:grpSpPr>
          <p:sp>
            <p:nvSpPr>
              <p:cNvPr id="506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65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5069" name="矩形 13"/>
            <p:cNvGrpSpPr/>
            <p:nvPr/>
          </p:nvGrpSpPr>
          <p:grpSpPr>
            <a:xfrm>
              <a:off x="506750" y="157251"/>
              <a:ext cx="476161" cy="399691"/>
              <a:chOff x="0" y="0"/>
              <a:chExt cx="476159" cy="399690"/>
            </a:xfrm>
          </p:grpSpPr>
          <p:sp>
            <p:nvSpPr>
              <p:cNvPr id="506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68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5072" name="矩形 13"/>
            <p:cNvGrpSpPr/>
            <p:nvPr/>
          </p:nvGrpSpPr>
          <p:grpSpPr>
            <a:xfrm>
              <a:off x="506365" y="598262"/>
              <a:ext cx="476161" cy="399692"/>
              <a:chOff x="0" y="0"/>
              <a:chExt cx="476159" cy="399690"/>
            </a:xfrm>
          </p:grpSpPr>
          <p:sp>
            <p:nvSpPr>
              <p:cNvPr id="507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71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5075" name="矩形 13"/>
            <p:cNvGrpSpPr/>
            <p:nvPr/>
          </p:nvGrpSpPr>
          <p:grpSpPr>
            <a:xfrm>
              <a:off x="994044" y="1209546"/>
              <a:ext cx="476161" cy="399692"/>
              <a:chOff x="0" y="0"/>
              <a:chExt cx="476159" cy="399690"/>
            </a:xfrm>
          </p:grpSpPr>
          <p:sp>
            <p:nvSpPr>
              <p:cNvPr id="507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74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5078" name="矩形 13"/>
            <p:cNvGrpSpPr/>
            <p:nvPr/>
          </p:nvGrpSpPr>
          <p:grpSpPr>
            <a:xfrm>
              <a:off x="994044" y="1654231"/>
              <a:ext cx="476161" cy="399691"/>
              <a:chOff x="0" y="0"/>
              <a:chExt cx="476159" cy="399690"/>
            </a:xfrm>
          </p:grpSpPr>
          <p:sp>
            <p:nvSpPr>
              <p:cNvPr id="507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77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5081" name="矩形 13"/>
            <p:cNvGrpSpPr/>
            <p:nvPr/>
          </p:nvGrpSpPr>
          <p:grpSpPr>
            <a:xfrm>
              <a:off x="994044" y="2100901"/>
              <a:ext cx="476161" cy="399692"/>
              <a:chOff x="0" y="0"/>
              <a:chExt cx="476159" cy="399690"/>
            </a:xfrm>
          </p:grpSpPr>
          <p:sp>
            <p:nvSpPr>
              <p:cNvPr id="507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5080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5084" name="矩形 13"/>
            <p:cNvGrpSpPr/>
            <p:nvPr/>
          </p:nvGrpSpPr>
          <p:grpSpPr>
            <a:xfrm>
              <a:off x="999958" y="2973567"/>
              <a:ext cx="476161" cy="399691"/>
              <a:chOff x="0" y="0"/>
              <a:chExt cx="476159" cy="399690"/>
            </a:xfrm>
          </p:grpSpPr>
          <p:sp>
            <p:nvSpPr>
              <p:cNvPr id="508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83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5087" name="矩形 13"/>
            <p:cNvGrpSpPr/>
            <p:nvPr/>
          </p:nvGrpSpPr>
          <p:grpSpPr>
            <a:xfrm>
              <a:off x="998612" y="2533450"/>
              <a:ext cx="476161" cy="399691"/>
              <a:chOff x="0" y="0"/>
              <a:chExt cx="476159" cy="399690"/>
            </a:xfrm>
          </p:grpSpPr>
          <p:sp>
            <p:nvSpPr>
              <p:cNvPr id="508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86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5090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90"/>
            </a:xfrm>
          </p:grpSpPr>
          <p:sp>
            <p:nvSpPr>
              <p:cNvPr id="508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89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5093" name="矩形 13"/>
            <p:cNvGrpSpPr/>
            <p:nvPr/>
          </p:nvGrpSpPr>
          <p:grpSpPr>
            <a:xfrm>
              <a:off x="994985" y="157251"/>
              <a:ext cx="476161" cy="399691"/>
              <a:chOff x="0" y="0"/>
              <a:chExt cx="476159" cy="399690"/>
            </a:xfrm>
          </p:grpSpPr>
          <p:sp>
            <p:nvSpPr>
              <p:cNvPr id="5091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92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5096" name="矩形 13"/>
            <p:cNvGrpSpPr/>
            <p:nvPr/>
          </p:nvGrpSpPr>
          <p:grpSpPr>
            <a:xfrm>
              <a:off x="994599" y="598262"/>
              <a:ext cx="476161" cy="399692"/>
              <a:chOff x="0" y="0"/>
              <a:chExt cx="476159" cy="399690"/>
            </a:xfrm>
          </p:grpSpPr>
          <p:sp>
            <p:nvSpPr>
              <p:cNvPr id="5094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95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5099" name="矩形 13"/>
            <p:cNvGrpSpPr/>
            <p:nvPr/>
          </p:nvGrpSpPr>
          <p:grpSpPr>
            <a:xfrm>
              <a:off x="1481248" y="1209546"/>
              <a:ext cx="476161" cy="399692"/>
              <a:chOff x="0" y="0"/>
              <a:chExt cx="476159" cy="399690"/>
            </a:xfrm>
          </p:grpSpPr>
          <p:sp>
            <p:nvSpPr>
              <p:cNvPr id="5097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098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5102" name="矩形 13"/>
            <p:cNvGrpSpPr/>
            <p:nvPr/>
          </p:nvGrpSpPr>
          <p:grpSpPr>
            <a:xfrm>
              <a:off x="1481248" y="1654231"/>
              <a:ext cx="476161" cy="399691"/>
              <a:chOff x="0" y="0"/>
              <a:chExt cx="476159" cy="399690"/>
            </a:xfrm>
          </p:grpSpPr>
          <p:sp>
            <p:nvSpPr>
              <p:cNvPr id="5100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01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5105" name="矩形 13"/>
            <p:cNvGrpSpPr/>
            <p:nvPr/>
          </p:nvGrpSpPr>
          <p:grpSpPr>
            <a:xfrm>
              <a:off x="1481248" y="2100901"/>
              <a:ext cx="476161" cy="399692"/>
              <a:chOff x="0" y="0"/>
              <a:chExt cx="476159" cy="399690"/>
            </a:xfrm>
          </p:grpSpPr>
          <p:sp>
            <p:nvSpPr>
              <p:cNvPr id="5103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5104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5108" name="矩形 13"/>
            <p:cNvGrpSpPr/>
            <p:nvPr/>
          </p:nvGrpSpPr>
          <p:grpSpPr>
            <a:xfrm>
              <a:off x="1487162" y="2973567"/>
              <a:ext cx="476161" cy="399691"/>
              <a:chOff x="0" y="0"/>
              <a:chExt cx="476159" cy="399690"/>
            </a:xfrm>
          </p:grpSpPr>
          <p:sp>
            <p:nvSpPr>
              <p:cNvPr id="5106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07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5111" name="矩形 13"/>
            <p:cNvGrpSpPr/>
            <p:nvPr/>
          </p:nvGrpSpPr>
          <p:grpSpPr>
            <a:xfrm>
              <a:off x="1485817" y="2533450"/>
              <a:ext cx="476161" cy="399691"/>
              <a:chOff x="0" y="0"/>
              <a:chExt cx="476159" cy="399690"/>
            </a:xfrm>
          </p:grpSpPr>
          <p:sp>
            <p:nvSpPr>
              <p:cNvPr id="5109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10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5114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90"/>
            </a:xfrm>
          </p:grpSpPr>
          <p:sp>
            <p:nvSpPr>
              <p:cNvPr id="5112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13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5117" name="矩形 13"/>
            <p:cNvGrpSpPr/>
            <p:nvPr/>
          </p:nvGrpSpPr>
          <p:grpSpPr>
            <a:xfrm>
              <a:off x="1482189" y="157251"/>
              <a:ext cx="476161" cy="399691"/>
              <a:chOff x="0" y="0"/>
              <a:chExt cx="476159" cy="399690"/>
            </a:xfrm>
          </p:grpSpPr>
          <p:sp>
            <p:nvSpPr>
              <p:cNvPr id="5115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16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5120" name="矩形 13"/>
            <p:cNvGrpSpPr/>
            <p:nvPr/>
          </p:nvGrpSpPr>
          <p:grpSpPr>
            <a:xfrm>
              <a:off x="1481804" y="598262"/>
              <a:ext cx="476161" cy="399692"/>
              <a:chOff x="0" y="0"/>
              <a:chExt cx="476159" cy="399690"/>
            </a:xfrm>
          </p:grpSpPr>
          <p:sp>
            <p:nvSpPr>
              <p:cNvPr id="5118" name="Rectangle"/>
              <p:cNvSpPr/>
              <p:nvPr/>
            </p:nvSpPr>
            <p:spPr>
              <a:xfrm>
                <a:off x="0" y="-1"/>
                <a:ext cx="476160" cy="399692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19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5123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90"/>
            </a:xfrm>
          </p:grpSpPr>
          <p:sp>
            <p:nvSpPr>
              <p:cNvPr id="5121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22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5126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90"/>
            </a:xfrm>
          </p:grpSpPr>
          <p:sp>
            <p:nvSpPr>
              <p:cNvPr id="5124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25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5129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90"/>
            </a:xfrm>
          </p:grpSpPr>
          <p:sp>
            <p:nvSpPr>
              <p:cNvPr id="5127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28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5132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90"/>
            </a:xfrm>
          </p:grpSpPr>
          <p:sp>
            <p:nvSpPr>
              <p:cNvPr id="5130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3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5135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90"/>
            </a:xfrm>
          </p:grpSpPr>
          <p:sp>
            <p:nvSpPr>
              <p:cNvPr id="5133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34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5138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90"/>
            </a:xfrm>
          </p:grpSpPr>
          <p:sp>
            <p:nvSpPr>
              <p:cNvPr id="5136" name="Rectangle"/>
              <p:cNvSpPr/>
              <p:nvPr/>
            </p:nvSpPr>
            <p:spPr>
              <a:xfrm>
                <a:off x="0" y="-1"/>
                <a:ext cx="308961" cy="399692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137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5140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5141" name="Title Text"/>
          <p:cNvSpPr txBox="1">
            <a:spLocks noGrp="1"/>
          </p:cNvSpPr>
          <p:nvPr>
            <p:ph type="title"/>
          </p:nvPr>
        </p:nvSpPr>
        <p:spPr>
          <a:xfrm>
            <a:off x="-2103" y="112363"/>
            <a:ext cx="11342767" cy="840659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187798">
              <a:lnSpc>
                <a:spcPct val="90000"/>
              </a:lnSpc>
              <a:defRPr sz="2400">
                <a:solidFill>
                  <a:srgbClr val="990000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79" descr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4589"/>
            <a:ext cx="12205234" cy="636588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Text Box 8"/>
          <p:cNvSpPr txBox="1"/>
          <p:nvPr/>
        </p:nvSpPr>
        <p:spPr>
          <a:xfrm>
            <a:off x="910351" y="6438900"/>
            <a:ext cx="2664429" cy="257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0063" tIns="40063" rIns="40063" bIns="40063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TECHNOLOGIES CO., LTD.</a:t>
            </a:r>
          </a:p>
        </p:txBody>
      </p:sp>
      <p:sp>
        <p:nvSpPr>
          <p:cNvPr id="94" name="Rectangle 21"/>
          <p:cNvSpPr txBox="1"/>
          <p:nvPr/>
        </p:nvSpPr>
        <p:spPr>
          <a:xfrm>
            <a:off x="5232143" y="6438900"/>
            <a:ext cx="1490582" cy="257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0044" tIns="40044" rIns="40044" bIns="40044">
            <a:spAutoFit/>
          </a:bodyPr>
          <a:lstStyle>
            <a:lvl1pPr defTabSz="801687">
              <a:defRPr sz="1200">
                <a:solidFill>
                  <a:srgbClr val="000000"/>
                </a:solidFill>
                <a:latin typeface="FrutigerNext LT Bold"/>
                <a:ea typeface="FrutigerNext LT Bold"/>
                <a:cs typeface="FrutigerNext LT Bold"/>
                <a:sym typeface="FrutigerNext LT Bold"/>
              </a:defRPr>
            </a:lvl1pPr>
          </a:lstStyle>
          <a:p>
            <a:r>
              <a:t>Huawei Confidential </a:t>
            </a:r>
          </a:p>
        </p:txBody>
      </p:sp>
      <p:sp>
        <p:nvSpPr>
          <p:cNvPr id="95" name="Rectangle 22"/>
          <p:cNvSpPr txBox="1"/>
          <p:nvPr/>
        </p:nvSpPr>
        <p:spPr>
          <a:xfrm>
            <a:off x="-2505166" y="528637"/>
            <a:ext cx="2380406" cy="6251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英文标题</a:t>
            </a:r>
            <a:r>
              <a:t>:32-35pt  </a:t>
            </a: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内部使用字体 :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FrutigerNext LT Medium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外部使用字体 : Arial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中文标题</a:t>
            </a:r>
            <a:r>
              <a:t>:30-32pt  </a:t>
            </a: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颜色</a:t>
            </a:r>
            <a:r>
              <a:t>: R153 G0 B0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字体</a:t>
            </a:r>
            <a:r>
              <a:t>: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黑体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英文正文</a:t>
            </a:r>
            <a:r>
              <a:t>:20-22pt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子目录 </a:t>
            </a:r>
            <a:r>
              <a:t>(2-5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级</a:t>
            </a:r>
            <a:r>
              <a:t>) :18pt  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颜色</a:t>
            </a:r>
            <a:r>
              <a:t>: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黑色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内部使用字体 :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FrutigerNext LT Regular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外部使用字体 : Arial</a:t>
            </a: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7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中文正文</a:t>
            </a:r>
            <a:r>
              <a:t>:18-20pt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子目录</a:t>
            </a:r>
            <a:r>
              <a:t>(2-5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级</a:t>
            </a:r>
            <a:r>
              <a:t>):18pt </a:t>
            </a: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颜色</a:t>
            </a:r>
            <a:r>
              <a:t>: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黑色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200"/>
              </a:spcBef>
              <a:defRPr sz="1100">
                <a:solidFill>
                  <a:srgbClr val="FFFFFF"/>
                </a:solidFill>
              </a:defRPr>
            </a:pP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字体</a:t>
            </a:r>
            <a:r>
              <a:t>:</a:t>
            </a:r>
            <a:r>
              <a:rPr>
                <a:latin typeface="华文细黑"/>
                <a:ea typeface="华文细黑"/>
                <a:cs typeface="华文细黑"/>
                <a:sym typeface="华文细黑"/>
              </a:rPr>
              <a:t>细黑体 </a:t>
            </a: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  <a:p>
            <a:pPr algn="r"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</a:defRPr>
            </a:pPr>
            <a:endParaRPr>
              <a:solidFill>
                <a:srgbClr val="000000"/>
              </a:solidFill>
              <a:latin typeface="华文细黑"/>
              <a:ea typeface="华文细黑"/>
              <a:cs typeface="华文细黑"/>
              <a:sym typeface="华文细黑"/>
            </a:endParaRPr>
          </a:p>
        </p:txBody>
      </p:sp>
      <p:sp>
        <p:nvSpPr>
          <p:cNvPr id="96" name="Rectangle 62"/>
          <p:cNvSpPr txBox="1"/>
          <p:nvPr/>
        </p:nvSpPr>
        <p:spPr>
          <a:xfrm>
            <a:off x="12310936" y="1423987"/>
            <a:ext cx="1319542" cy="1940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801687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配色参考方案：</a:t>
            </a: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建议同一页面内不超过四种颜色，以下是13组配色方案，同一页面内只选择一组使用。（仅供参考）</a:t>
            </a: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5000"/>
              </a:lnSpc>
              <a:spcBef>
                <a:spcPts val="400"/>
              </a:spcBef>
              <a:buClr>
                <a:srgbClr val="990000"/>
              </a:buClr>
              <a:buSzPct val="75000"/>
              <a:buChar char="■"/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97" name="Rectangle 65"/>
          <p:cNvSpPr txBox="1"/>
          <p:nvPr/>
        </p:nvSpPr>
        <p:spPr>
          <a:xfrm>
            <a:off x="12310936" y="-61913"/>
            <a:ext cx="1319542" cy="1068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0063" tIns="40063" rIns="40063" bIns="40063">
            <a:spAutoFit/>
          </a:bodyPr>
          <a:lstStyle/>
          <a:p>
            <a:pPr defTabSz="801687">
              <a:lnSpc>
                <a:spcPct val="120000"/>
              </a:lnSpc>
              <a:spcBef>
                <a:spcPts val="2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t>客户或者合作伙伴的标志放在右上角.</a:t>
            </a: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5000"/>
              </a:lnSpc>
              <a:spcBef>
                <a:spcPts val="400"/>
              </a:spcBef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>
              <a:solidFill>
                <a:srgbClr val="000000"/>
              </a:solidFill>
            </a:endParaRPr>
          </a:p>
          <a:p>
            <a:pPr defTabSz="801687">
              <a:lnSpc>
                <a:spcPct val="125000"/>
              </a:lnSpc>
              <a:spcBef>
                <a:spcPts val="400"/>
              </a:spcBef>
              <a:buClr>
                <a:srgbClr val="990000"/>
              </a:buClr>
              <a:buSzPct val="75000"/>
              <a:buChar char="■"/>
              <a:defRPr sz="1100">
                <a:solidFill>
                  <a:srgbClr val="FFFFFF"/>
                </a:solidFill>
                <a:latin typeface="华文细黑"/>
                <a:ea typeface="华文细黑"/>
                <a:cs typeface="华文细黑"/>
                <a:sym typeface="华文细黑"/>
              </a:defRPr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98" name="Rectangle 80"/>
          <p:cNvSpPr/>
          <p:nvPr/>
        </p:nvSpPr>
        <p:spPr>
          <a:xfrm>
            <a:off x="12364046" y="5020576"/>
            <a:ext cx="1226029" cy="3077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400" b="1">
                <a:solidFill>
                  <a:srgbClr val="FFFFFF"/>
                </a:solidFill>
                <a:latin typeface="FrutigerNext LT Regular"/>
                <a:ea typeface="FrutigerNext LT Regular"/>
                <a:cs typeface="FrutigerNext LT Regular"/>
                <a:sym typeface="FrutigerNext LT Regular"/>
              </a:defRPr>
            </a:pPr>
            <a:endParaRPr/>
          </a:p>
        </p:txBody>
      </p:sp>
      <p:grpSp>
        <p:nvGrpSpPr>
          <p:cNvPr id="103" name="Group 81"/>
          <p:cNvGrpSpPr/>
          <p:nvPr/>
        </p:nvGrpSpPr>
        <p:grpSpPr>
          <a:xfrm>
            <a:off x="12478391" y="3789362"/>
            <a:ext cx="986752" cy="182563"/>
            <a:chOff x="0" y="0"/>
            <a:chExt cx="986751" cy="182562"/>
          </a:xfrm>
        </p:grpSpPr>
        <p:sp>
          <p:nvSpPr>
            <p:cNvPr id="99" name="Rectangle 82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0" name="Rectangle 83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1" name="Rectangle 84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99660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2" name="Rectangle 85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08" name="Group 86"/>
          <p:cNvGrpSpPr/>
          <p:nvPr/>
        </p:nvGrpSpPr>
        <p:grpSpPr>
          <a:xfrm>
            <a:off x="12478391" y="4005262"/>
            <a:ext cx="986752" cy="182563"/>
            <a:chOff x="0" y="0"/>
            <a:chExt cx="986751" cy="182562"/>
          </a:xfrm>
        </p:grpSpPr>
        <p:sp>
          <p:nvSpPr>
            <p:cNvPr id="104" name="Rectangle 87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5" name="Rectangle 88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99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6" name="Rectangle 89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00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07" name="Rectangle 90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CC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13" name="Group 91"/>
          <p:cNvGrpSpPr/>
          <p:nvPr/>
        </p:nvGrpSpPr>
        <p:grpSpPr>
          <a:xfrm>
            <a:off x="12478391" y="4221162"/>
            <a:ext cx="986752" cy="182563"/>
            <a:chOff x="0" y="0"/>
            <a:chExt cx="986751" cy="182562"/>
          </a:xfrm>
        </p:grpSpPr>
        <p:sp>
          <p:nvSpPr>
            <p:cNvPr id="109" name="Rectangle 92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99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0" name="Rectangle 93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0099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1" name="Rectangle 94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2" name="Rectangle 95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CCFF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18" name="Group 96"/>
          <p:cNvGrpSpPr/>
          <p:nvPr/>
        </p:nvGrpSpPr>
        <p:grpSpPr>
          <a:xfrm>
            <a:off x="12478391" y="3573462"/>
            <a:ext cx="986752" cy="188913"/>
            <a:chOff x="0" y="0"/>
            <a:chExt cx="986751" cy="188912"/>
          </a:xfrm>
        </p:grpSpPr>
        <p:sp>
          <p:nvSpPr>
            <p:cNvPr id="114" name="Rectangle 97"/>
            <p:cNvSpPr/>
            <p:nvPr/>
          </p:nvSpPr>
          <p:spPr>
            <a:xfrm rot="10800000" flipH="1">
              <a:off x="493375" y="0"/>
              <a:ext cx="245630" cy="188913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5" name="Rectangle 98"/>
            <p:cNvSpPr/>
            <p:nvPr/>
          </p:nvSpPr>
          <p:spPr>
            <a:xfrm rot="10800000" flipH="1">
              <a:off x="739005" y="0"/>
              <a:ext cx="247747" cy="188913"/>
            </a:xfrm>
            <a:prstGeom prst="rect">
              <a:avLst/>
            </a:pr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6" name="Rectangle 99"/>
            <p:cNvSpPr/>
            <p:nvPr/>
          </p:nvSpPr>
          <p:spPr>
            <a:xfrm rot="10800000" flipH="1">
              <a:off x="-1" y="0"/>
              <a:ext cx="247747" cy="188913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17" name="Rectangle 100"/>
            <p:cNvSpPr/>
            <p:nvPr/>
          </p:nvSpPr>
          <p:spPr>
            <a:xfrm rot="10800000" flipH="1">
              <a:off x="247746" y="0"/>
              <a:ext cx="245630" cy="188913"/>
            </a:xfrm>
            <a:prstGeom prst="rect">
              <a:avLst/>
            </a:prstGeom>
            <a:solidFill>
              <a:srgbClr val="66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23" name="Group 101"/>
          <p:cNvGrpSpPr/>
          <p:nvPr/>
        </p:nvGrpSpPr>
        <p:grpSpPr>
          <a:xfrm>
            <a:off x="12478391" y="4581526"/>
            <a:ext cx="986752" cy="182564"/>
            <a:chOff x="0" y="0"/>
            <a:chExt cx="986751" cy="182563"/>
          </a:xfrm>
        </p:grpSpPr>
        <p:sp>
          <p:nvSpPr>
            <p:cNvPr id="119" name="Rectangle 102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0" name="Rectangle 103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1" name="Rectangle 104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2" name="Rectangle 105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28" name="Group 106"/>
          <p:cNvGrpSpPr/>
          <p:nvPr/>
        </p:nvGrpSpPr>
        <p:grpSpPr>
          <a:xfrm>
            <a:off x="12478391" y="4797426"/>
            <a:ext cx="986752" cy="182564"/>
            <a:chOff x="0" y="0"/>
            <a:chExt cx="986751" cy="182563"/>
          </a:xfrm>
        </p:grpSpPr>
        <p:sp>
          <p:nvSpPr>
            <p:cNvPr id="124" name="Rectangle 107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5" name="Rectangle 108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6" name="Rectangle 109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CC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27" name="Rectangle 110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33" name="Group 111"/>
          <p:cNvGrpSpPr/>
          <p:nvPr/>
        </p:nvGrpSpPr>
        <p:grpSpPr>
          <a:xfrm>
            <a:off x="12478391" y="5013326"/>
            <a:ext cx="986752" cy="182564"/>
            <a:chOff x="0" y="0"/>
            <a:chExt cx="986751" cy="182563"/>
          </a:xfrm>
        </p:grpSpPr>
        <p:sp>
          <p:nvSpPr>
            <p:cNvPr id="129" name="Rectangle 112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00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0" name="Rectangle 113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CCFF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1" name="Rectangle 114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99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2" name="Rectangle 115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38" name="Group 116"/>
          <p:cNvGrpSpPr/>
          <p:nvPr/>
        </p:nvGrpSpPr>
        <p:grpSpPr>
          <a:xfrm>
            <a:off x="12478391" y="5373687"/>
            <a:ext cx="986752" cy="182563"/>
            <a:chOff x="0" y="0"/>
            <a:chExt cx="986751" cy="182562"/>
          </a:xfrm>
        </p:grpSpPr>
        <p:sp>
          <p:nvSpPr>
            <p:cNvPr id="134" name="Rectangle 117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5" name="Rectangle 118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6" name="Rectangle 119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37" name="Rectangle 120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43" name="Group 121"/>
          <p:cNvGrpSpPr/>
          <p:nvPr/>
        </p:nvGrpSpPr>
        <p:grpSpPr>
          <a:xfrm>
            <a:off x="12478391" y="5589587"/>
            <a:ext cx="986752" cy="182563"/>
            <a:chOff x="0" y="0"/>
            <a:chExt cx="986751" cy="182562"/>
          </a:xfrm>
        </p:grpSpPr>
        <p:sp>
          <p:nvSpPr>
            <p:cNvPr id="139" name="Rectangle 122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0" name="Rectangle 123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1" name="Rectangle 124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CC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2" name="Rectangle 125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48" name="Group 126"/>
          <p:cNvGrpSpPr/>
          <p:nvPr/>
        </p:nvGrpSpPr>
        <p:grpSpPr>
          <a:xfrm>
            <a:off x="12478391" y="5805487"/>
            <a:ext cx="986752" cy="182563"/>
            <a:chOff x="0" y="0"/>
            <a:chExt cx="986751" cy="182562"/>
          </a:xfrm>
        </p:grpSpPr>
        <p:sp>
          <p:nvSpPr>
            <p:cNvPr id="144" name="Rectangle 127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00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5" name="Rectangle 128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CCFF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6" name="Rectangle 129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99CC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47" name="Rectangle 130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53" name="Group 131"/>
          <p:cNvGrpSpPr/>
          <p:nvPr/>
        </p:nvGrpSpPr>
        <p:grpSpPr>
          <a:xfrm>
            <a:off x="12478391" y="6165851"/>
            <a:ext cx="986752" cy="182564"/>
            <a:chOff x="0" y="0"/>
            <a:chExt cx="986751" cy="182563"/>
          </a:xfrm>
        </p:grpSpPr>
        <p:sp>
          <p:nvSpPr>
            <p:cNvPr id="149" name="Rectangle 132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0" name="Rectangle 133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1" name="Rectangle 134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2" name="Rectangle 135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7777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58" name="Group 136"/>
          <p:cNvGrpSpPr/>
          <p:nvPr/>
        </p:nvGrpSpPr>
        <p:grpSpPr>
          <a:xfrm>
            <a:off x="12478391" y="6391276"/>
            <a:ext cx="986752" cy="182564"/>
            <a:chOff x="0" y="0"/>
            <a:chExt cx="986751" cy="182563"/>
          </a:xfrm>
        </p:grpSpPr>
        <p:sp>
          <p:nvSpPr>
            <p:cNvPr id="154" name="Rectangle 137"/>
            <p:cNvSpPr/>
            <p:nvPr/>
          </p:nvSpPr>
          <p:spPr>
            <a:xfrm rot="10800000" flipH="1">
              <a:off x="247746" y="-1"/>
              <a:ext cx="245630" cy="182565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5" name="Rectangle 138"/>
            <p:cNvSpPr/>
            <p:nvPr/>
          </p:nvSpPr>
          <p:spPr>
            <a:xfrm rot="10800000" flipH="1">
              <a:off x="493375" y="-1"/>
              <a:ext cx="245630" cy="182565"/>
            </a:xfrm>
            <a:prstGeom prst="rect">
              <a:avLst/>
            </a:prstGeom>
            <a:solidFill>
              <a:srgbClr val="99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6" name="Rectangle 139"/>
            <p:cNvSpPr/>
            <p:nvPr/>
          </p:nvSpPr>
          <p:spPr>
            <a:xfrm rot="10800000" flipH="1">
              <a:off x="739005" y="-1"/>
              <a:ext cx="247747" cy="182565"/>
            </a:xfrm>
            <a:prstGeom prst="rect">
              <a:avLst/>
            </a:prstGeom>
            <a:solidFill>
              <a:srgbClr val="CCCC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57" name="Rectangle 140"/>
            <p:cNvSpPr/>
            <p:nvPr/>
          </p:nvSpPr>
          <p:spPr>
            <a:xfrm rot="10800000" flipH="1">
              <a:off x="-1" y="-1"/>
              <a:ext cx="247747" cy="182565"/>
            </a:xfrm>
            <a:prstGeom prst="rect">
              <a:avLst/>
            </a:prstGeom>
            <a:solidFill>
              <a:srgbClr val="7777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grpSp>
        <p:nvGrpSpPr>
          <p:cNvPr id="163" name="Group 141"/>
          <p:cNvGrpSpPr/>
          <p:nvPr/>
        </p:nvGrpSpPr>
        <p:grpSpPr>
          <a:xfrm>
            <a:off x="12478391" y="6615113"/>
            <a:ext cx="986752" cy="182563"/>
            <a:chOff x="0" y="0"/>
            <a:chExt cx="986751" cy="182562"/>
          </a:xfrm>
        </p:grpSpPr>
        <p:sp>
          <p:nvSpPr>
            <p:cNvPr id="159" name="Rectangle 142"/>
            <p:cNvSpPr/>
            <p:nvPr/>
          </p:nvSpPr>
          <p:spPr>
            <a:xfrm rot="10800000" flipH="1">
              <a:off x="247746" y="0"/>
              <a:ext cx="245630" cy="182563"/>
            </a:xfrm>
            <a:prstGeom prst="rect">
              <a:avLst/>
            </a:prstGeom>
            <a:solidFill>
              <a:srgbClr val="FF99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60" name="Rectangle 143"/>
            <p:cNvSpPr/>
            <p:nvPr/>
          </p:nvSpPr>
          <p:spPr>
            <a:xfrm rot="10800000" flipH="1">
              <a:off x="493375" y="0"/>
              <a:ext cx="245630" cy="182563"/>
            </a:xfrm>
            <a:prstGeom prst="rect">
              <a:avLst/>
            </a:prstGeom>
            <a:solidFill>
              <a:srgbClr val="FFCC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61" name="Rectangle 144"/>
            <p:cNvSpPr/>
            <p:nvPr/>
          </p:nvSpPr>
          <p:spPr>
            <a:xfrm rot="10800000" flipH="1">
              <a:off x="739005" y="0"/>
              <a:ext cx="247747" cy="182563"/>
            </a:xfrm>
            <a:prstGeom prst="rect">
              <a:avLst/>
            </a:prstGeom>
            <a:solidFill>
              <a:srgbClr val="FFCC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  <p:sp>
          <p:nvSpPr>
            <p:cNvPr id="162" name="Rectangle 145"/>
            <p:cNvSpPr/>
            <p:nvPr/>
          </p:nvSpPr>
          <p:spPr>
            <a:xfrm rot="10800000" flipH="1">
              <a:off x="-1" y="0"/>
              <a:ext cx="247747" cy="182563"/>
            </a:xfrm>
            <a:prstGeom prst="rect">
              <a:avLst/>
            </a:prstGeom>
            <a:solidFill>
              <a:srgbClr val="7777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400" b="1">
                  <a:solidFill>
                    <a:srgbClr val="FFFFFF"/>
                  </a:solidFill>
                  <a:latin typeface="FrutigerNext LT Regular"/>
                  <a:ea typeface="FrutigerNext LT Regular"/>
                  <a:cs typeface="FrutigerNext LT Regular"/>
                  <a:sym typeface="FrutigerNext LT Regular"/>
                </a:defRPr>
              </a:pPr>
              <a:endParaRPr/>
            </a:p>
          </p:txBody>
        </p:sp>
      </p:grpSp>
      <p:pic>
        <p:nvPicPr>
          <p:cNvPr id="164" name="图片 80" descr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8200" y="6391276"/>
            <a:ext cx="1269076" cy="271154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Title Text"/>
          <p:cNvSpPr txBox="1">
            <a:spLocks noGrp="1"/>
          </p:cNvSpPr>
          <p:nvPr>
            <p:ph type="title"/>
          </p:nvPr>
        </p:nvSpPr>
        <p:spPr>
          <a:xfrm>
            <a:off x="539999" y="179808"/>
            <a:ext cx="10980002" cy="468001"/>
          </a:xfrm>
          <a:prstGeom prst="rect">
            <a:avLst/>
          </a:prstGeom>
        </p:spPr>
        <p:txBody>
          <a:bodyPr lIns="40068" tIns="40068" rIns="40068" bIns="40068">
            <a:normAutofit/>
          </a:bodyPr>
          <a:lstStyle>
            <a:lvl1pPr defTabSz="801687">
              <a:lnSpc>
                <a:spcPct val="100000"/>
              </a:lnSpc>
              <a:defRPr sz="2600">
                <a:solidFill>
                  <a:srgbClr val="990000"/>
                </a:solidFill>
                <a:latin typeface="FrutigerNext LT Medium"/>
                <a:ea typeface="FrutigerNext LT Medium"/>
                <a:cs typeface="FrutigerNext LT Medium"/>
                <a:sym typeface="FrutigerNext LT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66" name="Body Level One…"/>
          <p:cNvSpPr txBox="1">
            <a:spLocks noGrp="1"/>
          </p:cNvSpPr>
          <p:nvPr>
            <p:ph type="body" idx="1"/>
          </p:nvPr>
        </p:nvSpPr>
        <p:spPr>
          <a:xfrm>
            <a:off x="539999" y="719999"/>
            <a:ext cx="10980002" cy="5040002"/>
          </a:xfrm>
          <a:prstGeom prst="rect">
            <a:avLst/>
          </a:prstGeom>
        </p:spPr>
        <p:txBody>
          <a:bodyPr lIns="45691" tIns="45691" rIns="45691" bIns="45691">
            <a:normAutofit/>
          </a:bodyPr>
          <a:lstStyle>
            <a:lvl1pPr marL="457200" indent="-45720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75000"/>
              <a:buChar char="■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  <a:lvl2pPr marL="914400" indent="-45720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65000"/>
              <a:buChar char="►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2pPr>
            <a:lvl3pPr marL="1422400" indent="-50800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65000"/>
              <a:buChar char="●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3pPr>
            <a:lvl4pPr marL="1487487" indent="-285750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100000"/>
              <a:buChar char="–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4pPr>
            <a:lvl5pPr marL="1937808" indent="-336021" defTabSz="801687">
              <a:lnSpc>
                <a:spcPct val="150000"/>
              </a:lnSpc>
              <a:spcBef>
                <a:spcPts val="400"/>
              </a:spcBef>
              <a:buClr>
                <a:srgbClr val="990000"/>
              </a:buClr>
              <a:buSzPct val="100000"/>
              <a:buChar char="~"/>
              <a:defRPr sz="2000" b="1">
                <a:solidFill>
                  <a:srgbClr val="000000"/>
                </a:solidFill>
                <a:latin typeface="华文细黑"/>
                <a:ea typeface="华文细黑"/>
                <a:cs typeface="华文细黑"/>
                <a:sym typeface="华文细黑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2"/>
          <p:cNvSpPr txBox="1"/>
          <p:nvPr/>
        </p:nvSpPr>
        <p:spPr>
          <a:xfrm>
            <a:off x="1141187" y="6356939"/>
            <a:ext cx="1372030" cy="2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088">
              <a:defRPr sz="900">
                <a:solidFill>
                  <a:srgbClr val="1D1D1B"/>
                </a:solidFill>
              </a:defRPr>
            </a:lvl1pPr>
          </a:lstStyle>
          <a:p>
            <a:r>
              <a:t>Huawei Confidential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4132" y="6402809"/>
            <a:ext cx="139838" cy="127001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469">
              <a:defRPr sz="900">
                <a:solidFill>
                  <a:srgbClr val="1D1D1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292" name="Group 87"/>
          <p:cNvGrpSpPr/>
          <p:nvPr/>
        </p:nvGrpSpPr>
        <p:grpSpPr>
          <a:xfrm>
            <a:off x="12290472" y="2608801"/>
            <a:ext cx="1963324" cy="4250104"/>
            <a:chOff x="0" y="0"/>
            <a:chExt cx="1963322" cy="4250103"/>
          </a:xfrm>
        </p:grpSpPr>
        <p:grpSp>
          <p:nvGrpSpPr>
            <p:cNvPr id="178" name="矩形 13"/>
            <p:cNvGrpSpPr/>
            <p:nvPr/>
          </p:nvGrpSpPr>
          <p:grpSpPr>
            <a:xfrm>
              <a:off x="7529" y="1209546"/>
              <a:ext cx="476161" cy="399691"/>
              <a:chOff x="0" y="0"/>
              <a:chExt cx="476159" cy="399689"/>
            </a:xfrm>
          </p:grpSpPr>
          <p:sp>
            <p:nvSpPr>
              <p:cNvPr id="17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400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77" name="RGB 196/0/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196/0/84</a:t>
                </a:r>
              </a:p>
            </p:txBody>
          </p:sp>
        </p:grpSp>
        <p:sp>
          <p:nvSpPr>
            <p:cNvPr id="179" name="文本框 15"/>
            <p:cNvSpPr txBox="1"/>
            <p:nvPr/>
          </p:nvSpPr>
          <p:spPr>
            <a:xfrm>
              <a:off x="5316" y="1048774"/>
              <a:ext cx="633257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公司辅助色</a:t>
              </a:r>
            </a:p>
          </p:txBody>
        </p:sp>
        <p:grpSp>
          <p:nvGrpSpPr>
            <p:cNvPr id="182" name="矩形 13"/>
            <p:cNvGrpSpPr/>
            <p:nvPr/>
          </p:nvGrpSpPr>
          <p:grpSpPr>
            <a:xfrm>
              <a:off x="505809" y="1209546"/>
              <a:ext cx="476161" cy="399691"/>
              <a:chOff x="0" y="0"/>
              <a:chExt cx="476159" cy="399689"/>
            </a:xfrm>
          </p:grpSpPr>
          <p:sp>
            <p:nvSpPr>
              <p:cNvPr id="18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B377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81" name="RGB 203/55/12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203/55/120</a:t>
                </a:r>
              </a:p>
            </p:txBody>
          </p:sp>
        </p:grpSp>
        <p:grpSp>
          <p:nvGrpSpPr>
            <p:cNvPr id="185" name="矩形 13"/>
            <p:cNvGrpSpPr/>
            <p:nvPr/>
          </p:nvGrpSpPr>
          <p:grpSpPr>
            <a:xfrm>
              <a:off x="7529" y="2093207"/>
              <a:ext cx="476161" cy="399691"/>
              <a:chOff x="0" y="0"/>
              <a:chExt cx="476159" cy="399689"/>
            </a:xfrm>
          </p:grpSpPr>
          <p:sp>
            <p:nvSpPr>
              <p:cNvPr id="18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84" name="RGB 237/109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237/109/0</a:t>
                </a:r>
              </a:p>
            </p:txBody>
          </p:sp>
        </p:grpSp>
        <p:grpSp>
          <p:nvGrpSpPr>
            <p:cNvPr id="188" name="矩形 13"/>
            <p:cNvGrpSpPr/>
            <p:nvPr/>
          </p:nvGrpSpPr>
          <p:grpSpPr>
            <a:xfrm>
              <a:off x="505809" y="1654230"/>
              <a:ext cx="476161" cy="399691"/>
              <a:chOff x="0" y="0"/>
              <a:chExt cx="476159" cy="399689"/>
            </a:xfrm>
          </p:grpSpPr>
          <p:sp>
            <p:nvSpPr>
              <p:cNvPr id="18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9363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87" name="RGB 153/54/5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153/54/54</a:t>
                </a:r>
              </a:p>
            </p:txBody>
          </p:sp>
        </p:grpSp>
        <p:grpSp>
          <p:nvGrpSpPr>
            <p:cNvPr id="191" name="矩形 13"/>
            <p:cNvGrpSpPr/>
            <p:nvPr/>
          </p:nvGrpSpPr>
          <p:grpSpPr>
            <a:xfrm>
              <a:off x="7529" y="2973566"/>
              <a:ext cx="476161" cy="399691"/>
              <a:chOff x="0" y="0"/>
              <a:chExt cx="476159" cy="399689"/>
            </a:xfrm>
          </p:grpSpPr>
          <p:sp>
            <p:nvSpPr>
              <p:cNvPr id="18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62B23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90" name="RGB  98/178/4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98/178/48</a:t>
                </a:r>
              </a:p>
            </p:txBody>
          </p:sp>
        </p:grpSp>
        <p:grpSp>
          <p:nvGrpSpPr>
            <p:cNvPr id="194" name="矩形 13"/>
            <p:cNvGrpSpPr/>
            <p:nvPr/>
          </p:nvGrpSpPr>
          <p:grpSpPr>
            <a:xfrm>
              <a:off x="505809" y="2100901"/>
              <a:ext cx="476161" cy="399691"/>
              <a:chOff x="0" y="0"/>
              <a:chExt cx="476159" cy="399689"/>
            </a:xfrm>
          </p:grpSpPr>
          <p:sp>
            <p:nvSpPr>
              <p:cNvPr id="19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2894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3" name="RGB 242/137/6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242/137/68</a:t>
                </a:r>
              </a:p>
            </p:txBody>
          </p:sp>
        </p:grpSp>
        <p:grpSp>
          <p:nvGrpSpPr>
            <p:cNvPr id="197" name="矩形 13"/>
            <p:cNvGrpSpPr/>
            <p:nvPr/>
          </p:nvGrpSpPr>
          <p:grpSpPr>
            <a:xfrm>
              <a:off x="5627" y="157250"/>
              <a:ext cx="476161" cy="399691"/>
              <a:chOff x="0" y="0"/>
              <a:chExt cx="476159" cy="399689"/>
            </a:xfrm>
          </p:grpSpPr>
          <p:sp>
            <p:nvSpPr>
              <p:cNvPr id="19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7000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96" name="PANTONE 185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185C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199/0/11  </a:t>
                </a:r>
              </a:p>
            </p:txBody>
          </p:sp>
        </p:grpSp>
        <p:sp>
          <p:nvSpPr>
            <p:cNvPr id="198" name="文本框 15"/>
            <p:cNvSpPr txBox="1"/>
            <p:nvPr/>
          </p:nvSpPr>
          <p:spPr>
            <a:xfrm>
              <a:off x="0" y="0"/>
              <a:ext cx="437043" cy="13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defTabSz="914088">
                <a:defRPr sz="8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t>公司色</a:t>
              </a:r>
            </a:p>
          </p:txBody>
        </p:sp>
        <p:grpSp>
          <p:nvGrpSpPr>
            <p:cNvPr id="201" name="矩形 13"/>
            <p:cNvGrpSpPr/>
            <p:nvPr/>
          </p:nvGrpSpPr>
          <p:grpSpPr>
            <a:xfrm>
              <a:off x="5242" y="598261"/>
              <a:ext cx="476161" cy="399691"/>
              <a:chOff x="0" y="0"/>
              <a:chExt cx="476159" cy="399689"/>
            </a:xfrm>
          </p:grpSpPr>
          <p:sp>
            <p:nvSpPr>
              <p:cNvPr id="19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C810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00" name="PANTONE 186C…"/>
              <p:cNvSpPr txBox="1"/>
              <p:nvPr/>
            </p:nvSpPr>
            <p:spPr>
              <a:xfrm>
                <a:off x="0" y="86436"/>
                <a:ext cx="476160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PANTONE 186C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200/16/46  </a:t>
                </a:r>
              </a:p>
            </p:txBody>
          </p:sp>
        </p:grpSp>
        <p:grpSp>
          <p:nvGrpSpPr>
            <p:cNvPr id="204" name="矩形 13"/>
            <p:cNvGrpSpPr/>
            <p:nvPr/>
          </p:nvGrpSpPr>
          <p:grpSpPr>
            <a:xfrm>
              <a:off x="6183" y="1649787"/>
              <a:ext cx="476161" cy="399691"/>
              <a:chOff x="0" y="0"/>
              <a:chExt cx="476159" cy="399689"/>
            </a:xfrm>
          </p:grpSpPr>
          <p:sp>
            <p:nvSpPr>
              <p:cNvPr id="20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7F0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03" name="RGB 127/0/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127/0/1</a:t>
                </a:r>
              </a:p>
            </p:txBody>
          </p:sp>
        </p:grpSp>
        <p:grpSp>
          <p:nvGrpSpPr>
            <p:cNvPr id="207" name="矩形 13"/>
            <p:cNvGrpSpPr/>
            <p:nvPr/>
          </p:nvGrpSpPr>
          <p:grpSpPr>
            <a:xfrm>
              <a:off x="6183" y="2533449"/>
              <a:ext cx="476161" cy="399691"/>
              <a:chOff x="0" y="0"/>
              <a:chExt cx="476159" cy="399689"/>
            </a:xfrm>
          </p:grpSpPr>
          <p:sp>
            <p:nvSpPr>
              <p:cNvPr id="20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06" name="RGB 52/200/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52/200/0</a:t>
                </a:r>
              </a:p>
            </p:txBody>
          </p:sp>
        </p:grpSp>
        <p:grpSp>
          <p:nvGrpSpPr>
            <p:cNvPr id="210" name="矩形 13"/>
            <p:cNvGrpSpPr/>
            <p:nvPr/>
          </p:nvGrpSpPr>
          <p:grpSpPr>
            <a:xfrm>
              <a:off x="6183" y="3412544"/>
              <a:ext cx="476161" cy="399691"/>
              <a:chOff x="0" y="0"/>
              <a:chExt cx="476159" cy="399689"/>
            </a:xfrm>
          </p:grpSpPr>
          <p:sp>
            <p:nvSpPr>
              <p:cNvPr id="20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09" name="RGB  48/181/19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48/181/197</a:t>
                </a:r>
              </a:p>
            </p:txBody>
          </p:sp>
        </p:grpSp>
        <p:grpSp>
          <p:nvGrpSpPr>
            <p:cNvPr id="213" name="矩形 13"/>
            <p:cNvGrpSpPr/>
            <p:nvPr/>
          </p:nvGrpSpPr>
          <p:grpSpPr>
            <a:xfrm>
              <a:off x="511723" y="2973566"/>
              <a:ext cx="476161" cy="399691"/>
              <a:chOff x="0" y="0"/>
              <a:chExt cx="476159" cy="399689"/>
            </a:xfrm>
          </p:grpSpPr>
          <p:sp>
            <p:nvSpPr>
              <p:cNvPr id="21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81C15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12" name="RGB 129/193/9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129/193/95</a:t>
                </a:r>
              </a:p>
            </p:txBody>
          </p:sp>
        </p:grpSp>
        <p:grpSp>
          <p:nvGrpSpPr>
            <p:cNvPr id="216" name="矩形 13"/>
            <p:cNvGrpSpPr/>
            <p:nvPr/>
          </p:nvGrpSpPr>
          <p:grpSpPr>
            <a:xfrm>
              <a:off x="510377" y="2533449"/>
              <a:ext cx="476161" cy="399691"/>
              <a:chOff x="0" y="0"/>
              <a:chExt cx="476159" cy="399689"/>
            </a:xfrm>
          </p:grpSpPr>
          <p:sp>
            <p:nvSpPr>
              <p:cNvPr id="21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D35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15" name="RGB 253/211/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br/>
                <a:r>
                  <a:t>253/211/81</a:t>
                </a:r>
              </a:p>
            </p:txBody>
          </p:sp>
        </p:grpSp>
        <p:grpSp>
          <p:nvGrpSpPr>
            <p:cNvPr id="219" name="矩形 13"/>
            <p:cNvGrpSpPr/>
            <p:nvPr/>
          </p:nvGrpSpPr>
          <p:grpSpPr>
            <a:xfrm>
              <a:off x="510377" y="3412544"/>
              <a:ext cx="476161" cy="399691"/>
              <a:chOff x="0" y="0"/>
              <a:chExt cx="476159" cy="399689"/>
            </a:xfrm>
          </p:grpSpPr>
          <p:sp>
            <p:nvSpPr>
              <p:cNvPr id="21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56C4D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18" name="RGB  86/196/21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86/196/210</a:t>
                </a:r>
              </a:p>
            </p:txBody>
          </p:sp>
        </p:grpSp>
        <p:grpSp>
          <p:nvGrpSpPr>
            <p:cNvPr id="222" name="矩形 13"/>
            <p:cNvGrpSpPr/>
            <p:nvPr/>
          </p:nvGrpSpPr>
          <p:grpSpPr>
            <a:xfrm>
              <a:off x="506750" y="157250"/>
              <a:ext cx="476161" cy="399691"/>
              <a:chOff x="0" y="0"/>
              <a:chExt cx="476159" cy="399689"/>
            </a:xfrm>
          </p:grpSpPr>
          <p:sp>
            <p:nvSpPr>
              <p:cNvPr id="22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9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21" name="RGB  211/57/65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211/57/65</a:t>
                </a:r>
              </a:p>
            </p:txBody>
          </p:sp>
        </p:grpSp>
        <p:grpSp>
          <p:nvGrpSpPr>
            <p:cNvPr id="225" name="矩形 13"/>
            <p:cNvGrpSpPr/>
            <p:nvPr/>
          </p:nvGrpSpPr>
          <p:grpSpPr>
            <a:xfrm>
              <a:off x="506365" y="598261"/>
              <a:ext cx="476161" cy="399691"/>
              <a:chOff x="0" y="0"/>
              <a:chExt cx="476159" cy="399689"/>
            </a:xfrm>
          </p:grpSpPr>
          <p:sp>
            <p:nvSpPr>
              <p:cNvPr id="22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338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24" name="RGB…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211/56/89</a:t>
                </a:r>
              </a:p>
            </p:txBody>
          </p:sp>
        </p:grpSp>
        <p:grpSp>
          <p:nvGrpSpPr>
            <p:cNvPr id="228" name="矩形 13"/>
            <p:cNvGrpSpPr/>
            <p:nvPr/>
          </p:nvGrpSpPr>
          <p:grpSpPr>
            <a:xfrm>
              <a:off x="994044" y="1209546"/>
              <a:ext cx="476161" cy="399691"/>
              <a:chOff x="0" y="0"/>
              <a:chExt cx="476159" cy="399689"/>
            </a:xfrm>
          </p:grpSpPr>
          <p:sp>
            <p:nvSpPr>
              <p:cNvPr id="22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D8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27" name="RGB 221/128/17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221/128/170</a:t>
                </a:r>
              </a:p>
            </p:txBody>
          </p:sp>
        </p:grpSp>
        <p:grpSp>
          <p:nvGrpSpPr>
            <p:cNvPr id="231" name="矩形 13"/>
            <p:cNvGrpSpPr/>
            <p:nvPr/>
          </p:nvGrpSpPr>
          <p:grpSpPr>
            <a:xfrm>
              <a:off x="994044" y="1654230"/>
              <a:ext cx="476161" cy="399691"/>
              <a:chOff x="0" y="0"/>
              <a:chExt cx="476159" cy="399689"/>
            </a:xfrm>
          </p:grpSpPr>
          <p:sp>
            <p:nvSpPr>
              <p:cNvPr id="22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F808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30" name="RGB 191/128/13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191/128/130</a:t>
                </a:r>
              </a:p>
            </p:txBody>
          </p:sp>
        </p:grpSp>
        <p:grpSp>
          <p:nvGrpSpPr>
            <p:cNvPr id="234" name="矩形 13"/>
            <p:cNvGrpSpPr/>
            <p:nvPr/>
          </p:nvGrpSpPr>
          <p:grpSpPr>
            <a:xfrm>
              <a:off x="994044" y="2100901"/>
              <a:ext cx="476161" cy="399691"/>
              <a:chOff x="0" y="0"/>
              <a:chExt cx="476159" cy="399689"/>
            </a:xfrm>
          </p:grpSpPr>
          <p:sp>
            <p:nvSpPr>
              <p:cNvPr id="23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6B7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33" name="RGB 246/183/140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246/183/140</a:t>
                </a:r>
              </a:p>
            </p:txBody>
          </p:sp>
        </p:grpSp>
        <p:grpSp>
          <p:nvGrpSpPr>
            <p:cNvPr id="237" name="矩形 13"/>
            <p:cNvGrpSpPr/>
            <p:nvPr/>
          </p:nvGrpSpPr>
          <p:grpSpPr>
            <a:xfrm>
              <a:off x="999958" y="2973566"/>
              <a:ext cx="476161" cy="399691"/>
              <a:chOff x="0" y="0"/>
              <a:chExt cx="476159" cy="399689"/>
            </a:xfrm>
          </p:grpSpPr>
          <p:sp>
            <p:nvSpPr>
              <p:cNvPr id="23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AFD89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36" name="RGB 176/216/15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176/216/156</a:t>
                </a:r>
              </a:p>
            </p:txBody>
          </p:sp>
        </p:grpSp>
        <p:grpSp>
          <p:nvGrpSpPr>
            <p:cNvPr id="240" name="矩形 13"/>
            <p:cNvGrpSpPr/>
            <p:nvPr/>
          </p:nvGrpSpPr>
          <p:grpSpPr>
            <a:xfrm>
              <a:off x="998612" y="2533449"/>
              <a:ext cx="476161" cy="399691"/>
              <a:chOff x="0" y="0"/>
              <a:chExt cx="476159" cy="399689"/>
            </a:xfrm>
          </p:grpSpPr>
          <p:sp>
            <p:nvSpPr>
              <p:cNvPr id="23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DE39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39" name="RGB 253/227/181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253/227/181</a:t>
                </a:r>
              </a:p>
            </p:txBody>
          </p:sp>
        </p:grpSp>
        <p:grpSp>
          <p:nvGrpSpPr>
            <p:cNvPr id="243" name="矩形 13"/>
            <p:cNvGrpSpPr/>
            <p:nvPr/>
          </p:nvGrpSpPr>
          <p:grpSpPr>
            <a:xfrm>
              <a:off x="998612" y="3412544"/>
              <a:ext cx="476161" cy="399691"/>
              <a:chOff x="0" y="0"/>
              <a:chExt cx="476159" cy="399689"/>
            </a:xfrm>
          </p:grpSpPr>
          <p:sp>
            <p:nvSpPr>
              <p:cNvPr id="24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94DAE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42" name="RGB 148/218/22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148/218/226</a:t>
                </a:r>
              </a:p>
            </p:txBody>
          </p:sp>
        </p:grpSp>
        <p:grpSp>
          <p:nvGrpSpPr>
            <p:cNvPr id="246" name="矩形 13"/>
            <p:cNvGrpSpPr/>
            <p:nvPr/>
          </p:nvGrpSpPr>
          <p:grpSpPr>
            <a:xfrm>
              <a:off x="994985" y="157250"/>
              <a:ext cx="476161" cy="399691"/>
              <a:chOff x="0" y="0"/>
              <a:chExt cx="476159" cy="399689"/>
            </a:xfrm>
          </p:grpSpPr>
          <p:sp>
            <p:nvSpPr>
              <p:cNvPr id="244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8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45" name="RGB 226/129/13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226/129/137</a:t>
                </a:r>
              </a:p>
            </p:txBody>
          </p:sp>
        </p:grpSp>
        <p:grpSp>
          <p:nvGrpSpPr>
            <p:cNvPr id="249" name="矩形 13"/>
            <p:cNvGrpSpPr/>
            <p:nvPr/>
          </p:nvGrpSpPr>
          <p:grpSpPr>
            <a:xfrm>
              <a:off x="994599" y="598261"/>
              <a:ext cx="476161" cy="399691"/>
              <a:chOff x="0" y="0"/>
              <a:chExt cx="476159" cy="399689"/>
            </a:xfrm>
          </p:grpSpPr>
          <p:sp>
            <p:nvSpPr>
              <p:cNvPr id="247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2819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48" name="RGB 226/129/152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226/129/152</a:t>
                </a:r>
              </a:p>
            </p:txBody>
          </p:sp>
        </p:grpSp>
        <p:grpSp>
          <p:nvGrpSpPr>
            <p:cNvPr id="252" name="矩形 13"/>
            <p:cNvGrpSpPr/>
            <p:nvPr/>
          </p:nvGrpSpPr>
          <p:grpSpPr>
            <a:xfrm>
              <a:off x="1481248" y="1209546"/>
              <a:ext cx="476161" cy="399691"/>
              <a:chOff x="0" y="0"/>
              <a:chExt cx="476159" cy="399689"/>
            </a:xfrm>
          </p:grpSpPr>
          <p:sp>
            <p:nvSpPr>
              <p:cNvPr id="250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BB3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51" name="RGB 235/179/20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235/179/204</a:t>
                </a:r>
              </a:p>
            </p:txBody>
          </p:sp>
        </p:grpSp>
        <p:grpSp>
          <p:nvGrpSpPr>
            <p:cNvPr id="255" name="矩形 13"/>
            <p:cNvGrpSpPr/>
            <p:nvPr/>
          </p:nvGrpSpPr>
          <p:grpSpPr>
            <a:xfrm>
              <a:off x="1481248" y="1654230"/>
              <a:ext cx="476161" cy="399691"/>
              <a:chOff x="0" y="0"/>
              <a:chExt cx="476159" cy="399689"/>
            </a:xfrm>
          </p:grpSpPr>
          <p:sp>
            <p:nvSpPr>
              <p:cNvPr id="253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8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54" name="RGB 216/179/179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216/179/179</a:t>
                </a:r>
              </a:p>
            </p:txBody>
          </p:sp>
        </p:grpSp>
        <p:grpSp>
          <p:nvGrpSpPr>
            <p:cNvPr id="258" name="矩形 13"/>
            <p:cNvGrpSpPr/>
            <p:nvPr/>
          </p:nvGrpSpPr>
          <p:grpSpPr>
            <a:xfrm>
              <a:off x="1481248" y="2100901"/>
              <a:ext cx="476161" cy="399691"/>
              <a:chOff x="0" y="0"/>
              <a:chExt cx="476159" cy="399689"/>
            </a:xfrm>
          </p:grpSpPr>
          <p:sp>
            <p:nvSpPr>
              <p:cNvPr id="256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AD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endParaRPr/>
              </a:p>
            </p:txBody>
          </p:sp>
          <p:sp>
            <p:nvSpPr>
              <p:cNvPr id="257" name="RGB 250/211/187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250/211/187</a:t>
                </a:r>
              </a:p>
            </p:txBody>
          </p:sp>
        </p:grpSp>
        <p:grpSp>
          <p:nvGrpSpPr>
            <p:cNvPr id="261" name="矩形 13"/>
            <p:cNvGrpSpPr/>
            <p:nvPr/>
          </p:nvGrpSpPr>
          <p:grpSpPr>
            <a:xfrm>
              <a:off x="1487162" y="2973566"/>
              <a:ext cx="476161" cy="399691"/>
              <a:chOff x="0" y="0"/>
              <a:chExt cx="476159" cy="399689"/>
            </a:xfrm>
          </p:grpSpPr>
          <p:sp>
            <p:nvSpPr>
              <p:cNvPr id="259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D0E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60" name="RGB 208/232/196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208/232/196</a:t>
                </a:r>
              </a:p>
            </p:txBody>
          </p:sp>
        </p:grpSp>
        <p:grpSp>
          <p:nvGrpSpPr>
            <p:cNvPr id="264" name="矩形 13"/>
            <p:cNvGrpSpPr/>
            <p:nvPr/>
          </p:nvGrpSpPr>
          <p:grpSpPr>
            <a:xfrm>
              <a:off x="1485817" y="2533449"/>
              <a:ext cx="476161" cy="399691"/>
              <a:chOff x="0" y="0"/>
              <a:chExt cx="476159" cy="399689"/>
            </a:xfrm>
          </p:grpSpPr>
          <p:sp>
            <p:nvSpPr>
              <p:cNvPr id="262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FEEE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63" name="RGB 254/238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254/238/193</a:t>
                </a:r>
              </a:p>
            </p:txBody>
          </p:sp>
        </p:grpSp>
        <p:grpSp>
          <p:nvGrpSpPr>
            <p:cNvPr id="267" name="矩形 13"/>
            <p:cNvGrpSpPr/>
            <p:nvPr/>
          </p:nvGrpSpPr>
          <p:grpSpPr>
            <a:xfrm>
              <a:off x="1485817" y="3412544"/>
              <a:ext cx="476161" cy="399691"/>
              <a:chOff x="0" y="0"/>
              <a:chExt cx="476159" cy="399689"/>
            </a:xfrm>
          </p:grpSpPr>
          <p:sp>
            <p:nvSpPr>
              <p:cNvPr id="265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BEE9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66" name="RGB 190/23/238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br/>
                <a:r>
                  <a:t>190/23/238</a:t>
                </a:r>
              </a:p>
            </p:txBody>
          </p:sp>
        </p:grpSp>
        <p:grpSp>
          <p:nvGrpSpPr>
            <p:cNvPr id="270" name="矩形 13"/>
            <p:cNvGrpSpPr/>
            <p:nvPr/>
          </p:nvGrpSpPr>
          <p:grpSpPr>
            <a:xfrm>
              <a:off x="1482189" y="157250"/>
              <a:ext cx="476161" cy="399691"/>
              <a:chOff x="0" y="0"/>
              <a:chExt cx="476159" cy="399689"/>
            </a:xfrm>
          </p:grpSpPr>
          <p:sp>
            <p:nvSpPr>
              <p:cNvPr id="268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B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69" name="RGB 239/178/184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239/178/184</a:t>
                </a:r>
              </a:p>
            </p:txBody>
          </p:sp>
        </p:grpSp>
        <p:grpSp>
          <p:nvGrpSpPr>
            <p:cNvPr id="273" name="矩形 13"/>
            <p:cNvGrpSpPr/>
            <p:nvPr/>
          </p:nvGrpSpPr>
          <p:grpSpPr>
            <a:xfrm>
              <a:off x="1481804" y="598261"/>
              <a:ext cx="476161" cy="399691"/>
              <a:chOff x="0" y="0"/>
              <a:chExt cx="476159" cy="399689"/>
            </a:xfrm>
          </p:grpSpPr>
          <p:sp>
            <p:nvSpPr>
              <p:cNvPr id="271" name="Rectangle"/>
              <p:cNvSpPr/>
              <p:nvPr/>
            </p:nvSpPr>
            <p:spPr>
              <a:xfrm>
                <a:off x="0" y="0"/>
                <a:ext cx="476160" cy="399690"/>
              </a:xfrm>
              <a:prstGeom prst="rect">
                <a:avLst/>
              </a:prstGeom>
              <a:solidFill>
                <a:srgbClr val="EEB3C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72" name="RGB 238/179/193"/>
              <p:cNvSpPr txBox="1"/>
              <p:nvPr/>
            </p:nvSpPr>
            <p:spPr>
              <a:xfrm>
                <a:off x="0" y="124536"/>
                <a:ext cx="476160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lvl1pPr>
              </a:lstStyle>
              <a:p>
                <a:r>
                  <a:t>RGB 238/179/193</a:t>
                </a:r>
              </a:p>
            </p:txBody>
          </p:sp>
        </p:grpSp>
        <p:grpSp>
          <p:nvGrpSpPr>
            <p:cNvPr id="276" name="矩形 13"/>
            <p:cNvGrpSpPr/>
            <p:nvPr/>
          </p:nvGrpSpPr>
          <p:grpSpPr>
            <a:xfrm>
              <a:off x="6186" y="3850413"/>
              <a:ext cx="308962" cy="399691"/>
              <a:chOff x="0" y="0"/>
              <a:chExt cx="308960" cy="399689"/>
            </a:xfrm>
          </p:grpSpPr>
          <p:sp>
            <p:nvSpPr>
              <p:cNvPr id="274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22181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75" name="RGB  35/24/21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br/>
                <a:r>
                  <a:t>35/24/21</a:t>
                </a:r>
              </a:p>
            </p:txBody>
          </p:sp>
        </p:grpSp>
        <p:grpSp>
          <p:nvGrpSpPr>
            <p:cNvPr id="279" name="矩形 13"/>
            <p:cNvGrpSpPr/>
            <p:nvPr/>
          </p:nvGrpSpPr>
          <p:grpSpPr>
            <a:xfrm>
              <a:off x="334926" y="3850413"/>
              <a:ext cx="308962" cy="399691"/>
              <a:chOff x="0" y="0"/>
              <a:chExt cx="308960" cy="399689"/>
            </a:xfrm>
          </p:grpSpPr>
          <p:sp>
            <p:nvSpPr>
              <p:cNvPr id="277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5957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78" name="RGB…"/>
              <p:cNvSpPr txBox="1"/>
              <p:nvPr/>
            </p:nvSpPr>
            <p:spPr>
              <a:xfrm>
                <a:off x="0" y="124536"/>
                <a:ext cx="308961" cy="1506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 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89/87/87</a:t>
                </a:r>
              </a:p>
            </p:txBody>
          </p:sp>
        </p:grpSp>
        <p:grpSp>
          <p:nvGrpSpPr>
            <p:cNvPr id="282" name="矩形 13"/>
            <p:cNvGrpSpPr/>
            <p:nvPr/>
          </p:nvGrpSpPr>
          <p:grpSpPr>
            <a:xfrm>
              <a:off x="665613" y="3850413"/>
              <a:ext cx="308961" cy="399691"/>
              <a:chOff x="0" y="0"/>
              <a:chExt cx="308960" cy="399689"/>
            </a:xfrm>
          </p:grpSpPr>
          <p:sp>
            <p:nvSpPr>
              <p:cNvPr id="280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8888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81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137/137/</a:t>
                </a:r>
                <a:br/>
                <a:r>
                  <a:t>137</a:t>
                </a:r>
              </a:p>
            </p:txBody>
          </p:sp>
        </p:grpSp>
        <p:grpSp>
          <p:nvGrpSpPr>
            <p:cNvPr id="285" name="矩形 13"/>
            <p:cNvGrpSpPr/>
            <p:nvPr/>
          </p:nvGrpSpPr>
          <p:grpSpPr>
            <a:xfrm>
              <a:off x="995268" y="3850413"/>
              <a:ext cx="308962" cy="399691"/>
              <a:chOff x="0" y="0"/>
              <a:chExt cx="308960" cy="399689"/>
            </a:xfrm>
          </p:grpSpPr>
          <p:sp>
            <p:nvSpPr>
              <p:cNvPr id="283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B5B5B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84" name="RGB…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FFFFFF"/>
                    </a:solidFill>
                  </a:defRPr>
                </a:pPr>
                <a:r>
                  <a:t>181/181/</a:t>
                </a:r>
                <a:br/>
                <a:r>
                  <a:t>181</a:t>
                </a:r>
              </a:p>
            </p:txBody>
          </p:sp>
        </p:grpSp>
        <p:grpSp>
          <p:nvGrpSpPr>
            <p:cNvPr id="288" name="矩形 13"/>
            <p:cNvGrpSpPr/>
            <p:nvPr/>
          </p:nvGrpSpPr>
          <p:grpSpPr>
            <a:xfrm>
              <a:off x="1322099" y="3850413"/>
              <a:ext cx="308962" cy="399691"/>
              <a:chOff x="0" y="0"/>
              <a:chExt cx="308960" cy="399689"/>
            </a:xfrm>
          </p:grpSpPr>
          <p:sp>
            <p:nvSpPr>
              <p:cNvPr id="286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87" name="RGB 221/221/ 221"/>
              <p:cNvSpPr txBox="1"/>
              <p:nvPr/>
            </p:nvSpPr>
            <p:spPr>
              <a:xfrm>
                <a:off x="0" y="86436"/>
                <a:ext cx="30896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 221/221/</a:t>
                </a:r>
                <a:br/>
                <a:r>
                  <a:t>221</a:t>
                </a:r>
              </a:p>
            </p:txBody>
          </p:sp>
        </p:grpSp>
        <p:grpSp>
          <p:nvGrpSpPr>
            <p:cNvPr id="291" name="矩形 13"/>
            <p:cNvGrpSpPr/>
            <p:nvPr/>
          </p:nvGrpSpPr>
          <p:grpSpPr>
            <a:xfrm>
              <a:off x="1648174" y="3850413"/>
              <a:ext cx="308962" cy="399691"/>
              <a:chOff x="0" y="0"/>
              <a:chExt cx="308960" cy="399689"/>
            </a:xfrm>
          </p:grpSpPr>
          <p:sp>
            <p:nvSpPr>
              <p:cNvPr id="289" name="Rectangle"/>
              <p:cNvSpPr/>
              <p:nvPr/>
            </p:nvSpPr>
            <p:spPr>
              <a:xfrm>
                <a:off x="0" y="0"/>
                <a:ext cx="308961" cy="399690"/>
              </a:xfrm>
              <a:prstGeom prst="rect">
                <a:avLst/>
              </a:prstGeom>
              <a:solidFill>
                <a:srgbClr val="FFFFFF"/>
              </a:solidFill>
              <a:ln w="6350" cap="flat">
                <a:solidFill>
                  <a:srgbClr val="B5B5B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914088">
                  <a:lnSpc>
                    <a:spcPts val="600"/>
                  </a:lnSpc>
                  <a:defRPr>
                    <a:solidFill>
                      <a:srgbClr val="66666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90" name="RGB…"/>
              <p:cNvSpPr txBox="1"/>
              <p:nvPr/>
            </p:nvSpPr>
            <p:spPr>
              <a:xfrm>
                <a:off x="3175" y="86436"/>
                <a:ext cx="302611" cy="226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RGB</a:t>
                </a:r>
                <a:endParaRPr>
                  <a:solidFill>
                    <a:srgbClr val="666666"/>
                  </a:solidFill>
                  <a:latin typeface="+mj-lt"/>
                  <a:ea typeface="+mj-ea"/>
                  <a:cs typeface="+mj-cs"/>
                  <a:sym typeface="Calibri"/>
                </a:endParaRPr>
              </a:p>
              <a:p>
                <a:pPr algn="ctr" defTabSz="914088">
                  <a:lnSpc>
                    <a:spcPts val="600"/>
                  </a:lnSpc>
                  <a:defRPr sz="500" b="1">
                    <a:solidFill>
                      <a:srgbClr val="595757"/>
                    </a:solidFill>
                  </a:defRPr>
                </a:pPr>
                <a:r>
                  <a:t>255/255/</a:t>
                </a:r>
                <a:br/>
                <a:r>
                  <a:t>255</a:t>
                </a:r>
              </a:p>
            </p:txBody>
          </p:sp>
        </p:grpSp>
      </p:grpSp>
      <p:pic>
        <p:nvPicPr>
          <p:cNvPr id="293" name="Picture 46" descr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176" y="6323415"/>
            <a:ext cx="1270801" cy="275025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29175" y="456134"/>
            <a:ext cx="10740640" cy="9934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593648"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1187293"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1780942"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2374588" defTabSz="1187293">
              <a:lnSpc>
                <a:spcPts val="3400"/>
              </a:lnSpc>
              <a:defRPr sz="3100">
                <a:solidFill>
                  <a:srgbClr val="1D1D1A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r>
              <a:t>单击此处添加标题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3206" y="1402064"/>
            <a:ext cx="3829594" cy="769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800"/>
            </a:lvl1pPr>
          </a:lstStyle>
          <a:p>
            <a:r>
              <a:t>Thank you.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</p:sldLayoutIdLst>
  <p:transition spd="med"/>
  <p:txStyles>
    <p:titleStyle>
      <a:lvl1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0" marR="0" indent="0" algn="l" defTabSz="914400" rtl="0" latinLnBrk="0">
        <a:lnSpc>
          <a:spcPts val="3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1D1D1A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5pPr>
      <a:lvl6pPr marL="24130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6pPr>
      <a:lvl7pPr marL="28702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7pPr>
      <a:lvl8pPr marL="33274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8pPr>
      <a:lvl9pPr marL="3784600" marR="0" indent="-127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000" b="0" i="0" u="none" strike="noStrike" cap="none" spc="0" baseline="0">
          <a:solidFill>
            <a:srgbClr val="1D1D1B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40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77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718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956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195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435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674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913" algn="r" defTabSz="9144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decrypt.co/82992/nfts-key-accessing-metaverse-beyond" TargetMode="Externa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dahleh.lids.mit.edu/wp-content/uploads/2011/09/2005-Maneuver-BasedMotionPlanningForNonlinearSystemsWithSymmetries.pdf" TargetMode="External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gif"/><Relationship Id="rId3" Type="http://schemas.openxmlformats.org/officeDocument/2006/relationships/image" Target="../media/image63.png"/><Relationship Id="rId7" Type="http://schemas.openxmlformats.org/officeDocument/2006/relationships/hyperlink" Target="https://en.wikipedia.org/wiki/File:HomotopySmall.gi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hyperlink" Target="https://en.wikipedia.org/wiki/File:HomotopySmall.gif" TargetMode="Externa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math.org/manysortedstructure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is-the-meaning-of-the-diagram-for-the-product-in-category-theory-Why-do-the-arrows-point-in-the-ways-they-point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hyperlink" Target="https://bartoszmilewski.com/2019/07/03/programming-with-universal-constructions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homepage.divms.uiowa.edu/~slonnegr/plf/Book/Chapter10.pdf" TargetMode="External"/><Relationship Id="rId5" Type="http://schemas.openxmlformats.org/officeDocument/2006/relationships/hyperlink" Target="http://homepage.divms.uiowa.edu/~slonnegr/plf/Book/" TargetMode="External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koo0905@gmail.com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www.youtube.com/watch?v=WhYFIA7Ygjw&amp;list=PLlWULwPzrppVYesREEHJDeYftNLqajvzs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91.png"/><Relationship Id="rId7" Type="http://schemas.openxmlformats.org/officeDocument/2006/relationships/image" Target="../media/image92.png"/><Relationship Id="rId12" Type="http://schemas.openxmlformats.org/officeDocument/2006/relationships/image" Target="../media/image9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web.mit.edu/16.399/www/lecture_03-proofs/Cousot_MIT_2005_Course_03_4-1.pdf" TargetMode="External"/><Relationship Id="rId11" Type="http://schemas.openxmlformats.org/officeDocument/2006/relationships/hyperlink" Target="https://en.wikipedia.org/wiki/Radhia_Cousot" TargetMode="External"/><Relationship Id="rId5" Type="http://schemas.openxmlformats.org/officeDocument/2006/relationships/hyperlink" Target="http://web.mit.edu/16.399/www/lecture_15-approximation/Cousot_MIT_2005_Course_15_4-1.pdf" TargetMode="External"/><Relationship Id="rId10" Type="http://schemas.openxmlformats.org/officeDocument/2006/relationships/image" Target="../media/image94.jpeg"/><Relationship Id="rId4" Type="http://schemas.openxmlformats.org/officeDocument/2006/relationships/hyperlink" Target="https://xlp.pub/index.php/Soundness" TargetMode="External"/><Relationship Id="rId9" Type="http://schemas.openxmlformats.org/officeDocument/2006/relationships/hyperlink" Target="https://en.wikipedia.org/wiki/Patrick_Cousot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7cPtCpyBPNI" TargetMode="External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hyperlink" Target="https://www.pkc.pub/index.php/Paper/Outline_of_a_Mathematical_Theory_of_Computation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8.png"/><Relationship Id="rId5" Type="http://schemas.openxmlformats.org/officeDocument/2006/relationships/image" Target="../media/image97.jpeg"/><Relationship Id="rId4" Type="http://schemas.openxmlformats.org/officeDocument/2006/relationships/hyperlink" Target="https://en.wikipedia.org/wiki/Dana_Scott" TargetMode="External"/><Relationship Id="rId9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www.wikiwand.com/en/Light_cone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3.png"/><Relationship Id="rId5" Type="http://schemas.openxmlformats.org/officeDocument/2006/relationships/image" Target="../media/image99.png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youtu.be/7cPtCpyBPNI?t=666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lamport.azurewebsites.net/tla/tla.html" TargetMode="External"/><Relationship Id="rId3" Type="http://schemas.openxmlformats.org/officeDocument/2006/relationships/image" Target="../media/image106.jpeg"/><Relationship Id="rId7" Type="http://schemas.openxmlformats.org/officeDocument/2006/relationships/image" Target="../media/image109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0.png"/><Relationship Id="rId4" Type="http://schemas.openxmlformats.org/officeDocument/2006/relationships/hyperlink" Target="https://lamport.azurewebsites.net/tla/amazon-excerpt.html" TargetMode="External"/><Relationship Id="rId9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hyperlink" Target="https://www.di.ens.fr/~cousot/publications.www/slides-public/SlidesPOPL2014CousotCousot-4-1.pdf" TargetMode="External"/><Relationship Id="rId7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5" Type="http://schemas.openxmlformats.org/officeDocument/2006/relationships/image" Target="../media/image111.png"/><Relationship Id="rId4" Type="http://schemas.openxmlformats.org/officeDocument/2006/relationships/hyperlink" Target="https://en.wikipedia.org/wiki/Patrick_Cousot" TargetMode="External"/><Relationship Id="rId9" Type="http://schemas.openxmlformats.org/officeDocument/2006/relationships/image" Target="../media/image9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50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9.png"/><Relationship Id="rId11" Type="http://schemas.openxmlformats.org/officeDocument/2006/relationships/image" Target="../media/image134.jpeg"/><Relationship Id="rId5" Type="http://schemas.openxmlformats.org/officeDocument/2006/relationships/image" Target="../media/image128.png"/><Relationship Id="rId15" Type="http://schemas.openxmlformats.org/officeDocument/2006/relationships/image" Target="../media/image102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hyperlink" Target="https://www.pkc.pub/index.php/Personal_Knowledge_Container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www.pkc.pub/index.php/Personal_Knowledge_Container" TargetMode="Externa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144.png"/><Relationship Id="rId9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26" Type="http://schemas.openxmlformats.org/officeDocument/2006/relationships/hyperlink" Target="https://www.paladion.net/devsecops" TargetMode="External"/><Relationship Id="rId3" Type="http://schemas.openxmlformats.org/officeDocument/2006/relationships/image" Target="../media/image143.png"/><Relationship Id="rId21" Type="http://schemas.openxmlformats.org/officeDocument/2006/relationships/image" Target="../media/image163.png"/><Relationship Id="rId7" Type="http://schemas.openxmlformats.org/officeDocument/2006/relationships/image" Target="../media/image151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5" Type="http://schemas.openxmlformats.org/officeDocument/2006/relationships/image" Target="../media/image167.png"/><Relationship Id="rId2" Type="http://schemas.openxmlformats.org/officeDocument/2006/relationships/image" Target="../media/image80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29" Type="http://schemas.openxmlformats.org/officeDocument/2006/relationships/image" Target="../media/image16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8.png"/><Relationship Id="rId11" Type="http://schemas.openxmlformats.org/officeDocument/2006/relationships/image" Target="../media/image134.jpeg"/><Relationship Id="rId24" Type="http://schemas.openxmlformats.org/officeDocument/2006/relationships/image" Target="../media/image166.png"/><Relationship Id="rId5" Type="http://schemas.openxmlformats.org/officeDocument/2006/relationships/image" Target="../media/image150.png"/><Relationship Id="rId15" Type="http://schemas.openxmlformats.org/officeDocument/2006/relationships/image" Target="../media/image157.png"/><Relationship Id="rId23" Type="http://schemas.openxmlformats.org/officeDocument/2006/relationships/image" Target="../media/image165.png"/><Relationship Id="rId28" Type="http://schemas.openxmlformats.org/officeDocument/2006/relationships/image" Target="../media/image168.png"/><Relationship Id="rId10" Type="http://schemas.openxmlformats.org/officeDocument/2006/relationships/image" Target="../media/image129.png"/><Relationship Id="rId19" Type="http://schemas.openxmlformats.org/officeDocument/2006/relationships/image" Target="../media/image161.png"/><Relationship Id="rId4" Type="http://schemas.openxmlformats.org/officeDocument/2006/relationships/image" Target="../media/image149.png"/><Relationship Id="rId9" Type="http://schemas.openxmlformats.org/officeDocument/2006/relationships/image" Target="../media/image153.pn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Relationship Id="rId27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hyperlink" Target="https://en.wikipedia.org/wiki/Representable_functor" TargetMode="Externa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bartoszmilewski.com/2015/01/20/functors/" TargetMode="External"/><Relationship Id="rId4" Type="http://schemas.openxmlformats.org/officeDocument/2006/relationships/slide" Target="slide4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HHBptK2RUo&amp;t=382s" TargetMode="External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4.jpeg"/><Relationship Id="rId5" Type="http://schemas.openxmlformats.org/officeDocument/2006/relationships/image" Target="../media/image173.jpeg"/><Relationship Id="rId4" Type="http://schemas.openxmlformats.org/officeDocument/2006/relationships/image" Target="../media/image17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0.png"/><Relationship Id="rId3" Type="http://schemas.openxmlformats.org/officeDocument/2006/relationships/hyperlink" Target="https://modelica.org/" TargetMode="External"/><Relationship Id="rId7" Type="http://schemas.openxmlformats.org/officeDocument/2006/relationships/hyperlink" Target="https://www.absint.com/" TargetMode="External"/><Relationship Id="rId12" Type="http://schemas.openxmlformats.org/officeDocument/2006/relationships/hyperlink" Target="https://github.com/vangj/jbayes" TargetMode="External"/><Relationship Id="rId2" Type="http://schemas.openxmlformats.org/officeDocument/2006/relationships/image" Target="../media/image34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hyperlink" Target="https://ccl.northwestern.edu/netlogo/" TargetMode="External"/><Relationship Id="rId15" Type="http://schemas.openxmlformats.org/officeDocument/2006/relationships/hyperlink" Target="https://lamport.azurewebsites.net/tla/tla.html" TargetMode="External"/><Relationship Id="rId10" Type="http://schemas.openxmlformats.org/officeDocument/2006/relationships/hyperlink" Target="https://github.com/AlgebraicJulia/Catlab.jl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38.jpeg"/><Relationship Id="rId14" Type="http://schemas.openxmlformats.org/officeDocument/2006/relationships/hyperlink" Target="http://xlp.pub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kc.pub/index.php/Special:BookSources/0-201-65697-3" TargetMode="External"/><Relationship Id="rId3" Type="http://schemas.openxmlformats.org/officeDocument/2006/relationships/hyperlink" Target="https://www.pkc.pub/index.php/Special:BookSources/9787520104975" TargetMode="External"/><Relationship Id="rId7" Type="http://schemas.openxmlformats.org/officeDocument/2006/relationships/hyperlink" Target="http://homepage.divms.uiowa.edu/~slonnegr/plf/Book/" TargetMode="External"/><Relationship Id="rId2" Type="http://schemas.openxmlformats.org/officeDocument/2006/relationships/hyperlink" Target="https://en.wikipedia.org/wiki/International_Standard_Book_Number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pkc.pub/index.php/Special:BookSources/978-3-540-65471-1" TargetMode="External"/><Relationship Id="rId5" Type="http://schemas.openxmlformats.org/officeDocument/2006/relationships/hyperlink" Target="https://link.springer.com/book/10.1007/978-3-642-56209-9#authorsandaffiliationsbook" TargetMode="External"/><Relationship Id="rId10" Type="http://schemas.openxmlformats.org/officeDocument/2006/relationships/hyperlink" Target="https://www.jstor.org/stable/1990284?seq=1" TargetMode="External"/><Relationship Id="rId4" Type="http://schemas.openxmlformats.org/officeDocument/2006/relationships/hyperlink" Target="https://dahleh.lids.mit.edu/wp-content/uploads/2011/09/2005-Maneuver-BasedMotionPlanningForNonlinearSystemsWithSymmetries.pdf" TargetMode="External"/><Relationship Id="rId9" Type="http://schemas.openxmlformats.org/officeDocument/2006/relationships/hyperlink" Target="https://www.di.ens.fr/~cousot/publications.www/CousotCousot-POPL-77-ACM-p238--252-1977.pdf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cl.northwestern.edu/netlogo/" TargetMode="External"/><Relationship Id="rId13" Type="http://schemas.openxmlformats.org/officeDocument/2006/relationships/image" Target="../media/image37.jpe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hyperlink" Target="https://www.absint.com/" TargetMode="External"/><Relationship Id="rId2" Type="http://schemas.openxmlformats.org/officeDocument/2006/relationships/image" Target="../media/image42.jpe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modelica.org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38.jpeg"/><Relationship Id="rId15" Type="http://schemas.openxmlformats.org/officeDocument/2006/relationships/hyperlink" Target="https://lamport.azurewebsites.net/tla/tla.html" TargetMode="External"/><Relationship Id="rId10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36.png"/><Relationship Id="rId14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4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52.gif"/><Relationship Id="rId7" Type="http://schemas.openxmlformats.org/officeDocument/2006/relationships/hyperlink" Target="https://commons.wikimedia.org/wiki/File:Seamans,_von_Braun_and_President_Kennedy_at_Cape_Canaveral_-_GPN-2000-001843.jpg" TargetMode="External"/><Relationship Id="rId2" Type="http://schemas.openxmlformats.org/officeDocument/2006/relationships/hyperlink" Target="https://history.nasa.gov/SP-4205/ch3-2.html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jpeg"/><Relationship Id="rId5" Type="http://schemas.openxmlformats.org/officeDocument/2006/relationships/hyperlink" Target="https://history.nasa.gov/JFK-Webbconv/pages/backgnd.html" TargetMode="External"/><Relationship Id="rId10" Type="http://schemas.openxmlformats.org/officeDocument/2006/relationships/image" Target="../media/image54.jpeg"/><Relationship Id="rId4" Type="http://schemas.openxmlformats.org/officeDocument/2006/relationships/image" Target="../media/image50.png"/><Relationship Id="rId9" Type="http://schemas.openxmlformats.org/officeDocument/2006/relationships/hyperlink" Target="https://www.youtube.com/watch?v=GmN1wO_24A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58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0" name="Picture 2" descr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12196766" cy="4784651"/>
          </a:xfrm>
          <a:prstGeom prst="rect">
            <a:avLst/>
          </a:prstGeom>
          <a:ln w="12700">
            <a:miter lim="400000"/>
          </a:ln>
        </p:spPr>
      </p:pic>
      <p:sp>
        <p:nvSpPr>
          <p:cNvPr id="5151" name="Text Placeholder 3"/>
          <p:cNvSpPr txBox="1"/>
          <p:nvPr/>
        </p:nvSpPr>
        <p:spPr>
          <a:xfrm>
            <a:off x="215473" y="6521481"/>
            <a:ext cx="2606870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/>
            </a:lvl1pPr>
          </a:lstStyle>
          <a:p>
            <a:r>
              <a:t>Security Level:</a:t>
            </a:r>
          </a:p>
        </p:txBody>
      </p:sp>
      <p:sp>
        <p:nvSpPr>
          <p:cNvPr id="5152" name="Rectangle 65"/>
          <p:cNvSpPr txBox="1"/>
          <p:nvPr/>
        </p:nvSpPr>
        <p:spPr>
          <a:xfrm>
            <a:off x="3491388" y="5919825"/>
            <a:ext cx="521398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914400">
              <a:defRPr>
                <a:solidFill>
                  <a:srgbClr val="1D1D1B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Ben Koo</a:t>
            </a:r>
          </a:p>
          <a:p>
            <a:pPr algn="ctr" defTabSz="914400">
              <a:defRPr>
                <a:solidFill>
                  <a:srgbClr val="1D1D1B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2021-11-</a:t>
            </a:r>
            <a:r>
              <a:rPr lang="en-US" dirty="0"/>
              <a:t>16</a:t>
            </a:r>
            <a:endParaRPr dirty="0"/>
          </a:p>
        </p:txBody>
      </p:sp>
      <p:sp>
        <p:nvSpPr>
          <p:cNvPr id="5153" name="TextBox 2"/>
          <p:cNvSpPr txBox="1"/>
          <p:nvPr/>
        </p:nvSpPr>
        <p:spPr>
          <a:xfrm>
            <a:off x="6496153" y="4846253"/>
            <a:ext cx="5837614" cy="275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000">
                <a:solidFill>
                  <a:srgbClr val="000000"/>
                </a:solidFill>
              </a:defRPr>
            </a:pPr>
            <a:r>
              <a:t>Image credit: </a:t>
            </a:r>
            <a:r>
              <a:rPr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NFTs Will Be Key to Accessing the Metaverse—And Beyond</a:t>
            </a:r>
            <a:r>
              <a:rPr b="1">
                <a:solidFill>
                  <a:srgbClr val="0000CC"/>
                </a:solidFill>
              </a:rPr>
              <a:t> by Shreyansh Singh</a:t>
            </a:r>
          </a:p>
        </p:txBody>
      </p:sp>
      <p:sp>
        <p:nvSpPr>
          <p:cNvPr id="5154" name="TextBox 1"/>
          <p:cNvSpPr txBox="1"/>
          <p:nvPr/>
        </p:nvSpPr>
        <p:spPr>
          <a:xfrm>
            <a:off x="215473" y="419680"/>
            <a:ext cx="1172904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Algebra of Systems (</a:t>
            </a:r>
            <a:r>
              <a:rPr dirty="0" err="1"/>
              <a:t>AoS</a:t>
            </a:r>
            <a:r>
              <a:rPr dirty="0"/>
              <a:t>) as a Meta Language</a:t>
            </a:r>
          </a:p>
          <a:p>
            <a:pPr>
              <a:defRPr sz="2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Theory and Practice of how to Algebraically generate System Solutions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98" y="1548885"/>
            <a:ext cx="4840461" cy="3502389"/>
          </a:xfrm>
          <a:prstGeom prst="rect">
            <a:avLst/>
          </a:prstGeom>
          <a:ln w="12700">
            <a:miter lim="400000"/>
          </a:ln>
        </p:spPr>
      </p:pic>
      <p:sp>
        <p:nvSpPr>
          <p:cNvPr id="5270" name="矩形 1"/>
          <p:cNvSpPr txBox="1"/>
          <p:nvPr/>
        </p:nvSpPr>
        <p:spPr>
          <a:xfrm>
            <a:off x="3123318" y="212692"/>
            <a:ext cx="645865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Denoting and Representing the Solution Space</a:t>
            </a:r>
          </a:p>
        </p:txBody>
      </p:sp>
      <p:pic>
        <p:nvPicPr>
          <p:cNvPr id="5271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634" y="1548885"/>
            <a:ext cx="3727503" cy="2864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2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004" y="3957642"/>
            <a:ext cx="3727503" cy="2396311"/>
          </a:xfrm>
          <a:prstGeom prst="rect">
            <a:avLst/>
          </a:prstGeom>
          <a:ln w="12700">
            <a:miter lim="400000"/>
          </a:ln>
        </p:spPr>
      </p:pic>
      <p:sp>
        <p:nvSpPr>
          <p:cNvPr id="5273" name="TextBox 5"/>
          <p:cNvSpPr txBox="1"/>
          <p:nvPr/>
        </p:nvSpPr>
        <p:spPr>
          <a:xfrm>
            <a:off x="918413" y="5741134"/>
            <a:ext cx="359174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Image courtesy: Prof. Edward Crawley</a:t>
            </a:r>
          </a:p>
        </p:txBody>
      </p:sp>
      <p:sp>
        <p:nvSpPr>
          <p:cNvPr id="5274" name="TextBox 1"/>
          <p:cNvSpPr txBox="1"/>
          <p:nvPr/>
        </p:nvSpPr>
        <p:spPr>
          <a:xfrm>
            <a:off x="7368310" y="1260384"/>
            <a:ext cx="3088889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Maneuver-Based Motion Planning for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Nonlinear Systems With Symmetries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by Emilio Frazzoli et al., Dec. 2005</a:t>
            </a:r>
          </a:p>
        </p:txBody>
      </p:sp>
      <p:graphicFrame>
        <p:nvGraphicFramePr>
          <p:cNvPr id="5275" name="Table 4"/>
          <p:cNvGraphicFramePr/>
          <p:nvPr/>
        </p:nvGraphicFramePr>
        <p:xfrm>
          <a:off x="9633742" y="2291638"/>
          <a:ext cx="2438401" cy="1208824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945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052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Acceleration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Motion Type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052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8C6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Constant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8C6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Repeatable Motion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052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FF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Non-Constant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FF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Finite Maneuver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276" name="TextBox 4"/>
          <p:cNvSpPr txBox="1"/>
          <p:nvPr/>
        </p:nvSpPr>
        <p:spPr>
          <a:xfrm>
            <a:off x="6766478" y="6276021"/>
            <a:ext cx="429255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Finite State Machine Can be used to Represent Motion Archetypes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8" name="矩形 1"/>
          <p:cNvSpPr txBox="1"/>
          <p:nvPr/>
        </p:nvSpPr>
        <p:spPr>
          <a:xfrm>
            <a:off x="89295" y="223074"/>
            <a:ext cx="12108791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2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Networks of directed relations can express arithemtics, geometrical projections and data indexing</a:t>
            </a:r>
          </a:p>
        </p:txBody>
      </p:sp>
      <p:pic>
        <p:nvPicPr>
          <p:cNvPr id="527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950" y="1409568"/>
            <a:ext cx="2584540" cy="1885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525" y="1378498"/>
            <a:ext cx="1749588" cy="1774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1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45" y="1425578"/>
            <a:ext cx="4324198" cy="167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2" name="Picture 14" descr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720" y="1398372"/>
            <a:ext cx="2312912" cy="1774944"/>
          </a:xfrm>
          <a:prstGeom prst="rect">
            <a:avLst/>
          </a:prstGeom>
          <a:ln w="12700">
            <a:miter lim="400000"/>
          </a:ln>
        </p:spPr>
      </p:pic>
      <p:sp>
        <p:nvSpPr>
          <p:cNvPr id="5283" name="TextBox 17"/>
          <p:cNvSpPr txBox="1"/>
          <p:nvPr/>
        </p:nvSpPr>
        <p:spPr>
          <a:xfrm>
            <a:off x="231712" y="6267751"/>
            <a:ext cx="11425869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Image excerpts from Lawever and Schanuel, Conceptual Mathematics: A first introduction to Categories, 2nd Edition, 2009</a:t>
            </a:r>
          </a:p>
        </p:txBody>
      </p:sp>
      <p:sp>
        <p:nvSpPr>
          <p:cNvPr id="5284" name="TextBox 1"/>
          <p:cNvSpPr txBox="1"/>
          <p:nvPr/>
        </p:nvSpPr>
        <p:spPr>
          <a:xfrm>
            <a:off x="2089169" y="724710"/>
            <a:ext cx="9827883" cy="731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1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Arrow(Directed Relations)：“</a:t>
            </a:r>
            <a:r>
              <a:rPr>
                <a:solidFill>
                  <a:srgbClr val="FF0000"/>
                </a:solidFill>
              </a:rPr>
              <a:t>Universal Component</a:t>
            </a:r>
            <a:r>
              <a:t>” of Information Representation 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5287" name="Group 2"/>
          <p:cNvGrpSpPr/>
          <p:nvPr/>
        </p:nvGrpSpPr>
        <p:grpSpPr>
          <a:xfrm>
            <a:off x="973035" y="3436858"/>
            <a:ext cx="5530015" cy="2547255"/>
            <a:chOff x="0" y="0"/>
            <a:chExt cx="5530014" cy="2547254"/>
          </a:xfrm>
        </p:grpSpPr>
        <p:pic>
          <p:nvPicPr>
            <p:cNvPr id="5285" name="Picture 15" descr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2041" y="0"/>
              <a:ext cx="4887974" cy="25472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86" name="Picture 2" descr="Picture 2">
              <a:hlinkClick r:id="rId7"/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" y="51795"/>
              <a:ext cx="1612642" cy="11801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90" name="Group 6"/>
          <p:cNvGrpSpPr/>
          <p:nvPr/>
        </p:nvGrpSpPr>
        <p:grpSpPr>
          <a:xfrm>
            <a:off x="7251089" y="3436857"/>
            <a:ext cx="4354776" cy="2878192"/>
            <a:chOff x="0" y="0"/>
            <a:chExt cx="4354774" cy="2878190"/>
          </a:xfrm>
        </p:grpSpPr>
        <p:pic>
          <p:nvPicPr>
            <p:cNvPr id="5288" name="Picture 9" descr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" y="-1"/>
              <a:ext cx="3001949" cy="1859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89" name="Picture 16" descr="Picture 1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5760" y="1018966"/>
              <a:ext cx="2579015" cy="1859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2" name="Picture 2" descr="Picture 2">
            <a:hlinkClick r:id="rId2"/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880773">
            <a:off x="8150710" y="5103763"/>
            <a:ext cx="1142075" cy="835791"/>
          </a:xfrm>
          <a:prstGeom prst="rect">
            <a:avLst/>
          </a:prstGeom>
          <a:ln w="12700">
            <a:miter lim="400000"/>
          </a:ln>
        </p:spPr>
      </p:pic>
      <p:sp>
        <p:nvSpPr>
          <p:cNvPr id="5293" name="标题 1"/>
          <p:cNvSpPr txBox="1">
            <a:spLocks noGrp="1"/>
          </p:cNvSpPr>
          <p:nvPr>
            <p:ph type="title"/>
          </p:nvPr>
        </p:nvSpPr>
        <p:spPr>
          <a:xfrm>
            <a:off x="490746" y="514490"/>
            <a:ext cx="10980002" cy="468003"/>
          </a:xfrm>
          <a:prstGeom prst="rect">
            <a:avLst/>
          </a:prstGeom>
        </p:spPr>
        <p:txBody>
          <a:bodyPr/>
          <a:lstStyle/>
          <a:p>
            <a:pPr algn="ctr" defTabSz="706647">
              <a:defRPr sz="2016" b="1">
                <a:latin typeface="STXinwei"/>
                <a:ea typeface="STXinwei"/>
                <a:cs typeface="STXinwei"/>
                <a:sym typeface="STXinwei"/>
              </a:defRPr>
            </a:pPr>
            <a:r>
              <a:t>What is Algebra？What are Systems？</a:t>
            </a:r>
          </a:p>
        </p:txBody>
      </p:sp>
      <p:sp>
        <p:nvSpPr>
          <p:cNvPr id="5294" name="TextBox 4"/>
          <p:cNvSpPr txBox="1"/>
          <p:nvPr/>
        </p:nvSpPr>
        <p:spPr>
          <a:xfrm>
            <a:off x="1061004" y="1381991"/>
            <a:ext cx="11366431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Operand Set：Defines the boundary of algebraic operands，It can be seen as a </a:t>
            </a:r>
            <a:r>
              <a:rPr>
                <a:solidFill>
                  <a:srgbClr val="FF0000"/>
                </a:solidFill>
              </a:rPr>
              <a:t>Namespace</a:t>
            </a:r>
            <a:r>
              <a:t>。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Operator Set：Defines the rules of composition of </a:t>
            </a:r>
            <a:r>
              <a:rPr>
                <a:solidFill>
                  <a:srgbClr val="FF0000"/>
                </a:solidFill>
              </a:rPr>
              <a:t>operands</a:t>
            </a:r>
            <a:r>
              <a:t>，such as add, subtract, multiply, division。</a:t>
            </a:r>
          </a:p>
          <a:p>
            <a:pPr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Closure Property</a:t>
            </a:r>
            <a:r>
              <a:rPr>
                <a:solidFill>
                  <a:srgbClr val="000000"/>
                </a:solidFill>
              </a:rPr>
              <a:t>：All compositions by applying various operators remains in the Operand set。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>
              <a:solidFill>
                <a:srgbClr val="000000"/>
              </a:solidFill>
            </a:endParaRPr>
          </a:p>
          <a:p>
            <a:pPr>
              <a:defRPr sz="15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System：The collection of inter-related elements, is called a system. (The collection includes the relations between elements。)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 sz="15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 of Systems：A set of inter-relating operators(</a:t>
            </a:r>
            <a:r>
              <a:rPr>
                <a:solidFill>
                  <a:srgbClr val="FF0000"/>
                </a:solidFill>
              </a:rPr>
              <a:t>Functor</a:t>
            </a:r>
            <a:r>
              <a:t>) that relates/composes systems with above-mentioned closure property.</a:t>
            </a:r>
          </a:p>
        </p:txBody>
      </p:sp>
      <p:sp>
        <p:nvSpPr>
          <p:cNvPr id="5295" name="TextBox 5"/>
          <p:cNvSpPr txBox="1"/>
          <p:nvPr/>
        </p:nvSpPr>
        <p:spPr>
          <a:xfrm>
            <a:off x="3725196" y="982493"/>
            <a:ext cx="649903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 := &lt;Operand Set, Operator Set&gt;</a:t>
            </a:r>
          </a:p>
        </p:txBody>
      </p:sp>
      <p:sp>
        <p:nvSpPr>
          <p:cNvPr id="5296" name="Rectangle 6"/>
          <p:cNvSpPr/>
          <p:nvPr/>
        </p:nvSpPr>
        <p:spPr>
          <a:xfrm>
            <a:off x="513705" y="3440822"/>
            <a:ext cx="4844516" cy="2944750"/>
          </a:xfrm>
          <a:prstGeom prst="rect">
            <a:avLst/>
          </a:prstGeom>
          <a:ln w="38100">
            <a:solidFill>
              <a:srgbClr val="00B050"/>
            </a:solidFill>
            <a:miter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5297" name="Oval 7"/>
          <p:cNvSpPr/>
          <p:nvPr/>
        </p:nvSpPr>
        <p:spPr>
          <a:xfrm>
            <a:off x="6884459" y="3440822"/>
            <a:ext cx="4844517" cy="2944750"/>
          </a:xfrm>
          <a:prstGeom prst="ellipse">
            <a:avLst/>
          </a:prstGeom>
          <a:ln w="38100">
            <a:solidFill>
              <a:srgbClr val="0000C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grpSp>
        <p:nvGrpSpPr>
          <p:cNvPr id="5300" name="Right Arrow 8"/>
          <p:cNvGrpSpPr/>
          <p:nvPr/>
        </p:nvGrpSpPr>
        <p:grpSpPr>
          <a:xfrm>
            <a:off x="5358221" y="5420205"/>
            <a:ext cx="2011111" cy="648573"/>
            <a:chOff x="0" y="0"/>
            <a:chExt cx="2011110" cy="648571"/>
          </a:xfrm>
        </p:grpSpPr>
        <p:sp>
          <p:nvSpPr>
            <p:cNvPr id="5298" name="Arrow"/>
            <p:cNvSpPr/>
            <p:nvPr/>
          </p:nvSpPr>
          <p:spPr>
            <a:xfrm>
              <a:off x="0" y="0"/>
              <a:ext cx="2011111" cy="64857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99" name="𝛼 Functor"/>
            <p:cNvSpPr txBox="1"/>
            <p:nvPr/>
          </p:nvSpPr>
          <p:spPr>
            <a:xfrm>
              <a:off x="52070" y="88065"/>
              <a:ext cx="1744829" cy="47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𝛼 </a:t>
              </a:r>
              <a:r>
                <a:rPr>
                  <a:solidFill>
                    <a:srgbClr val="FF0000"/>
                  </a:solidFill>
                </a:rPr>
                <a:t>Functor</a:t>
              </a:r>
            </a:p>
          </p:txBody>
        </p:sp>
      </p:grpSp>
      <p:grpSp>
        <p:nvGrpSpPr>
          <p:cNvPr id="5303" name="Right Arrow 9"/>
          <p:cNvGrpSpPr/>
          <p:nvPr/>
        </p:nvGrpSpPr>
        <p:grpSpPr>
          <a:xfrm>
            <a:off x="5358222" y="3781943"/>
            <a:ext cx="2011111" cy="648572"/>
            <a:chOff x="0" y="0"/>
            <a:chExt cx="2011109" cy="648571"/>
          </a:xfrm>
        </p:grpSpPr>
        <p:sp>
          <p:nvSpPr>
            <p:cNvPr id="5301" name="Arrow"/>
            <p:cNvSpPr/>
            <p:nvPr/>
          </p:nvSpPr>
          <p:spPr>
            <a:xfrm flipH="1">
              <a:off x="0" y="0"/>
              <a:ext cx="2011110" cy="64857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02" name="𝛾 Functor"/>
            <p:cNvSpPr txBox="1"/>
            <p:nvPr/>
          </p:nvSpPr>
          <p:spPr>
            <a:xfrm>
              <a:off x="214213" y="88065"/>
              <a:ext cx="1744828" cy="47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𝛾 </a:t>
              </a:r>
              <a:r>
                <a:rPr>
                  <a:solidFill>
                    <a:srgbClr val="FF0000"/>
                  </a:solidFill>
                </a:rPr>
                <a:t>Functor</a:t>
              </a:r>
            </a:p>
          </p:txBody>
        </p:sp>
      </p:grpSp>
      <p:sp>
        <p:nvSpPr>
          <p:cNvPr id="5304" name="TextBox 1"/>
          <p:cNvSpPr txBox="1"/>
          <p:nvPr/>
        </p:nvSpPr>
        <p:spPr>
          <a:xfrm>
            <a:off x="9204800" y="3921562"/>
            <a:ext cx="21364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a</a:t>
            </a:r>
          </a:p>
        </p:txBody>
      </p:sp>
      <p:sp>
        <p:nvSpPr>
          <p:cNvPr id="5305" name="TextBox 10"/>
          <p:cNvSpPr txBox="1"/>
          <p:nvPr/>
        </p:nvSpPr>
        <p:spPr>
          <a:xfrm>
            <a:off x="8317507" y="4692676"/>
            <a:ext cx="22424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b</a:t>
            </a:r>
          </a:p>
        </p:txBody>
      </p:sp>
      <p:sp>
        <p:nvSpPr>
          <p:cNvPr id="5306" name="TextBox 11"/>
          <p:cNvSpPr txBox="1"/>
          <p:nvPr/>
        </p:nvSpPr>
        <p:spPr>
          <a:xfrm>
            <a:off x="10060462" y="4762706"/>
            <a:ext cx="200805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c</a:t>
            </a:r>
          </a:p>
        </p:txBody>
      </p:sp>
      <p:sp>
        <p:nvSpPr>
          <p:cNvPr id="5307" name="TextBox 13"/>
          <p:cNvSpPr txBox="1"/>
          <p:nvPr/>
        </p:nvSpPr>
        <p:spPr>
          <a:xfrm>
            <a:off x="9193580" y="5660637"/>
            <a:ext cx="224245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d</a:t>
            </a:r>
          </a:p>
        </p:txBody>
      </p:sp>
      <p:cxnSp>
        <p:nvCxnSpPr>
          <p:cNvPr id="5308" name="Straight Arrow Connector 3"/>
          <p:cNvCxnSpPr>
            <a:stCxn id="5304" idx="0"/>
            <a:endCxn id="5305" idx="0"/>
          </p:cNvCxnSpPr>
          <p:nvPr/>
        </p:nvCxnSpPr>
        <p:spPr>
          <a:xfrm flipH="1">
            <a:off x="8429629" y="4088105"/>
            <a:ext cx="881993" cy="771116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309" name="Straight Arrow Connector 15"/>
          <p:cNvCxnSpPr>
            <a:stCxn id="5305" idx="0"/>
            <a:endCxn id="5307" idx="0"/>
          </p:cNvCxnSpPr>
          <p:nvPr/>
        </p:nvCxnSpPr>
        <p:spPr>
          <a:xfrm>
            <a:off x="8429629" y="4859220"/>
            <a:ext cx="876074" cy="967962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310" name="Straight Arrow Connector 18"/>
          <p:cNvCxnSpPr>
            <a:stCxn id="5307" idx="0"/>
            <a:endCxn id="5306" idx="0"/>
          </p:cNvCxnSpPr>
          <p:nvPr/>
        </p:nvCxnSpPr>
        <p:spPr>
          <a:xfrm flipV="1">
            <a:off x="9305702" y="4929249"/>
            <a:ext cx="855163" cy="897933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311" name="Straight Arrow Connector 21"/>
          <p:cNvCxnSpPr>
            <a:stCxn id="5306" idx="0"/>
            <a:endCxn id="5304" idx="0"/>
          </p:cNvCxnSpPr>
          <p:nvPr/>
        </p:nvCxnSpPr>
        <p:spPr>
          <a:xfrm flipH="1" flipV="1">
            <a:off x="9311621" y="4088105"/>
            <a:ext cx="849244" cy="841145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sp>
        <p:nvSpPr>
          <p:cNvPr id="5312" name="Curved Connector 24"/>
          <p:cNvSpPr/>
          <p:nvPr/>
        </p:nvSpPr>
        <p:spPr>
          <a:xfrm rot="10800000" flipV="1">
            <a:off x="8619163" y="4908617"/>
            <a:ext cx="1363888" cy="13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1"/>
                  <a:pt x="10800" y="10800"/>
                </a:cubicBezTo>
                <a:cubicBezTo>
                  <a:pt x="10800" y="16201"/>
                  <a:pt x="16200" y="21600"/>
                  <a:pt x="21600" y="21600"/>
                </a:cubicBez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313" name="TextBox 38"/>
          <p:cNvSpPr txBox="1"/>
          <p:nvPr/>
        </p:nvSpPr>
        <p:spPr>
          <a:xfrm>
            <a:off x="8578440" y="4133488"/>
            <a:ext cx="217883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</a:t>
            </a:r>
          </a:p>
        </p:txBody>
      </p:sp>
      <p:sp>
        <p:nvSpPr>
          <p:cNvPr id="5314" name="TextBox 39"/>
          <p:cNvSpPr txBox="1"/>
          <p:nvPr/>
        </p:nvSpPr>
        <p:spPr>
          <a:xfrm>
            <a:off x="8634795" y="5333246"/>
            <a:ext cx="173904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f</a:t>
            </a:r>
          </a:p>
        </p:txBody>
      </p:sp>
      <p:sp>
        <p:nvSpPr>
          <p:cNvPr id="5315" name="TextBox 40"/>
          <p:cNvSpPr txBox="1"/>
          <p:nvPr/>
        </p:nvSpPr>
        <p:spPr>
          <a:xfrm>
            <a:off x="9765234" y="4156947"/>
            <a:ext cx="224246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h</a:t>
            </a:r>
          </a:p>
        </p:txBody>
      </p:sp>
      <p:sp>
        <p:nvSpPr>
          <p:cNvPr id="5316" name="TextBox 41"/>
          <p:cNvSpPr txBox="1"/>
          <p:nvPr/>
        </p:nvSpPr>
        <p:spPr>
          <a:xfrm>
            <a:off x="9803662" y="5355114"/>
            <a:ext cx="21174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g</a:t>
            </a:r>
          </a:p>
        </p:txBody>
      </p:sp>
      <p:graphicFrame>
        <p:nvGraphicFramePr>
          <p:cNvPr id="5317" name="Table 42"/>
          <p:cNvGraphicFramePr/>
          <p:nvPr/>
        </p:nvGraphicFramePr>
        <p:xfrm>
          <a:off x="572145" y="3537017"/>
          <a:ext cx="4681715" cy="2644405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77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8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4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6450">
                <a:tc>
                  <a:txBody>
                    <a:bodyPr/>
                    <a:lstStyle/>
                    <a:p>
                      <a:pPr algn="l" defTabSz="914400">
                        <a:defRPr sz="10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t>ID(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Set</a:t>
                      </a:r>
                      <a:r>
                        <a:t>)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t>Name(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Set</a:t>
                      </a:r>
                      <a:r>
                        <a:t>)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Data Type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Ordered parameters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0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a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OBJECT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1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b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OBJECT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2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c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OBJECT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3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d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OBJECT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4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(a,b)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5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f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(b,d)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6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g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(d,c)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450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7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h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(c,a)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6355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8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000000"/>
                      </a:solidFill>
                      <a:miter/>
                    </a:lnL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D0CECE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rPr>
                        <a:t>EMPTY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EDGE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+mj-lt"/>
                          <a:ea typeface="+mj-ea"/>
                          <a:cs typeface="+mj-cs"/>
                          <a:sym typeface="Calibri"/>
                        </a:rPr>
                        <a:t>(d,b)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000000"/>
                      </a:solidFill>
                      <a:miter/>
                    </a:lnR>
                    <a:lnT w="6350">
                      <a:solidFill>
                        <a:srgbClr val="000000"/>
                      </a:solidFill>
                      <a:miter/>
                    </a:lnT>
                    <a:lnB w="6350">
                      <a:solidFill>
                        <a:srgbClr val="000000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318" name="TextBox 42"/>
          <p:cNvSpPr txBox="1"/>
          <p:nvPr/>
        </p:nvSpPr>
        <p:spPr>
          <a:xfrm>
            <a:off x="719604" y="6413980"/>
            <a:ext cx="4049611" cy="445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“Set Category” is denoted as ：</a:t>
            </a:r>
            <a:r>
              <a:rPr>
                <a:solidFill>
                  <a:srgbClr val="FF0000"/>
                </a:solidFill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Set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0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3"/>
          </a:xfrm>
          <a:prstGeom prst="rect">
            <a:avLst/>
          </a:prstGeom>
        </p:spPr>
        <p:txBody>
          <a:bodyPr/>
          <a:lstStyle>
            <a:lvl1pPr algn="ctr" defTabSz="706647">
              <a:defRPr sz="201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Methodology：Apply algebraic principle to ensure closure in data content</a:t>
            </a:r>
          </a:p>
        </p:txBody>
      </p:sp>
      <p:grpSp>
        <p:nvGrpSpPr>
          <p:cNvPr id="5324" name="Group 2"/>
          <p:cNvGrpSpPr/>
          <p:nvPr/>
        </p:nvGrpSpPr>
        <p:grpSpPr>
          <a:xfrm>
            <a:off x="2387530" y="4986409"/>
            <a:ext cx="6019801" cy="1735108"/>
            <a:chOff x="0" y="0"/>
            <a:chExt cx="6019800" cy="1735106"/>
          </a:xfrm>
        </p:grpSpPr>
        <p:pic>
          <p:nvPicPr>
            <p:cNvPr id="5321" name="Picture 26" descr="Picture 26"/>
            <p:cNvPicPr>
              <a:picLocks noChangeAspect="1"/>
            </p:cNvPicPr>
            <p:nvPr/>
          </p:nvPicPr>
          <p:blipFill>
            <a:blip r:embed="rId2"/>
            <a:srcRect b="17685"/>
            <a:stretch>
              <a:fillRect/>
            </a:stretch>
          </p:blipFill>
          <p:spPr>
            <a:xfrm>
              <a:off x="0" y="0"/>
              <a:ext cx="6019800" cy="16621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22" name="TextBox 24"/>
            <p:cNvSpPr txBox="1"/>
            <p:nvPr/>
          </p:nvSpPr>
          <p:spPr>
            <a:xfrm>
              <a:off x="2718493" y="1509398"/>
              <a:ext cx="1305643" cy="225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Post-condition = True</a:t>
              </a:r>
            </a:p>
          </p:txBody>
        </p:sp>
        <p:sp>
          <p:nvSpPr>
            <p:cNvPr id="5323" name="TextBox 29"/>
            <p:cNvSpPr txBox="1"/>
            <p:nvPr/>
          </p:nvSpPr>
          <p:spPr>
            <a:xfrm>
              <a:off x="2718493" y="476683"/>
              <a:ext cx="1380132" cy="225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Pre-condition := {t &lt; 5}</a:t>
              </a:r>
            </a:p>
          </p:txBody>
        </p:sp>
      </p:grpSp>
      <p:grpSp>
        <p:nvGrpSpPr>
          <p:cNvPr id="5327" name="Oval 7"/>
          <p:cNvGrpSpPr/>
          <p:nvPr/>
        </p:nvGrpSpPr>
        <p:grpSpPr>
          <a:xfrm>
            <a:off x="1717263" y="4345254"/>
            <a:ext cx="807893" cy="725913"/>
            <a:chOff x="0" y="0"/>
            <a:chExt cx="807892" cy="725911"/>
          </a:xfrm>
        </p:grpSpPr>
        <p:sp>
          <p:nvSpPr>
            <p:cNvPr id="5325" name="Oval"/>
            <p:cNvSpPr/>
            <p:nvPr/>
          </p:nvSpPr>
          <p:spPr>
            <a:xfrm>
              <a:off x="-1" y="0"/>
              <a:ext cx="807894" cy="725912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26" name="Token"/>
            <p:cNvSpPr txBox="1"/>
            <p:nvPr/>
          </p:nvSpPr>
          <p:spPr>
            <a:xfrm>
              <a:off x="183082" y="250101"/>
              <a:ext cx="441727" cy="2257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Token</a:t>
              </a:r>
            </a:p>
          </p:txBody>
        </p:sp>
      </p:grpSp>
      <p:sp>
        <p:nvSpPr>
          <p:cNvPr id="5328" name="TextBox 8"/>
          <p:cNvSpPr txBox="1"/>
          <p:nvPr/>
        </p:nvSpPr>
        <p:spPr>
          <a:xfrm>
            <a:off x="2570875" y="4523544"/>
            <a:ext cx="744445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Every ”Token” includes《P, B, C》, a tuple containing three types of data</a:t>
            </a:r>
          </a:p>
        </p:txBody>
      </p:sp>
      <p:sp>
        <p:nvSpPr>
          <p:cNvPr id="5329" name="TextBox 3"/>
          <p:cNvSpPr txBox="1"/>
          <p:nvPr/>
        </p:nvSpPr>
        <p:spPr>
          <a:xfrm>
            <a:off x="8453049" y="5627868"/>
            <a:ext cx="27978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Pre-Condition: assumption</a:t>
            </a:r>
          </a:p>
        </p:txBody>
      </p:sp>
      <p:sp>
        <p:nvSpPr>
          <p:cNvPr id="5330" name="TextBox 11"/>
          <p:cNvSpPr txBox="1"/>
          <p:nvPr/>
        </p:nvSpPr>
        <p:spPr>
          <a:xfrm>
            <a:off x="8453049" y="5975289"/>
            <a:ext cx="265814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Post-Condition: assertion</a:t>
            </a:r>
          </a:p>
        </p:txBody>
      </p:sp>
      <p:sp>
        <p:nvSpPr>
          <p:cNvPr id="5331" name="内容占位符 2"/>
          <p:cNvSpPr txBox="1"/>
          <p:nvPr/>
        </p:nvSpPr>
        <p:spPr>
          <a:xfrm>
            <a:off x="620306" y="880875"/>
            <a:ext cx="11096789" cy="1450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 of Systems： Use the semantics of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many sorted structure</a:t>
            </a:r>
            <a:r>
              <a:t> to represent objects and their interrelations in a system。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Namespaces：Participating Objects，Interacting Processes and structural relations in Network as “Name spaces”.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Representable Functors：Use three sets of algebraic operators  to manipulate data content in（ &lt;P,B,C&gt; operand）, so that </a:t>
            </a:r>
            <a:r>
              <a:rPr>
                <a:solidFill>
                  <a:srgbClr val="FF0000"/>
                </a:solidFill>
              </a:rPr>
              <a:t>multi-level interactive consequences </a:t>
            </a:r>
            <a:r>
              <a:t>can be represented in concrete data formats.</a:t>
            </a:r>
          </a:p>
        </p:txBody>
      </p:sp>
      <p:graphicFrame>
        <p:nvGraphicFramePr>
          <p:cNvPr id="5332" name="Table 6"/>
          <p:cNvGraphicFramePr/>
          <p:nvPr/>
        </p:nvGraphicFramePr>
        <p:xfrm>
          <a:off x="412760" y="2332651"/>
          <a:ext cx="11511878" cy="2088775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049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5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7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433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Algebraic Domain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Operand Set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算符集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System Domain（AoS）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 P, B, C &gt;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&lt;encd, enum, eval&gt;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335"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Property Domain （Properties, P）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{&lt;key, value&gt;*} (key value pairs)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 merge, substitute, interp, delete &gt;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335"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Logical Domain （Boolean Cond, B）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{ assumption, assertion} (Boolean expressions)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 and, or, negate, interp&gt;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433">
                <a:tc>
                  <a:txBody>
                    <a:bodyPr/>
                    <a:lstStyle/>
                    <a:p>
                      <a:pPr algn="ctr" defTabSz="914400">
                        <a:defRPr sz="16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t>Composition Domain （Composition, C）</a:t>
                      </a:r>
                    </a:p>
                  </a:txBody>
                  <a:tcPr marL="45720" marR="45720" horzOverflow="overflow">
                    <a:lnL w="6350">
                      <a:solidFill>
                        <a:srgbClr val="A5A5A5"/>
                      </a:solidFill>
                      <a:miter/>
                    </a:lnL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&lt;{Obj},{Proc} ,{pre},{post} &gt;</a:t>
                      </a:r>
                    </a:p>
                  </a:txBody>
                  <a:tcPr marL="45720" marR="45720" horzOverflow="overflow"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&lt; union, subtract&gt;</a:t>
                      </a:r>
                    </a:p>
                  </a:txBody>
                  <a:tcPr marL="45720" marR="45720" horzOverflow="overflow">
                    <a:lnR w="6350">
                      <a:solidFill>
                        <a:srgbClr val="A5A5A5"/>
                      </a:solidFill>
                      <a:miter/>
                    </a:lnR>
                    <a:lnT w="6350">
                      <a:solidFill>
                        <a:srgbClr val="A5A5A5"/>
                      </a:solidFill>
                      <a:miter/>
                    </a:lnT>
                    <a:lnB w="6350">
                      <a:solidFill>
                        <a:srgbClr val="A5A5A5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4" name="矩形 1"/>
          <p:cNvSpPr txBox="1"/>
          <p:nvPr/>
        </p:nvSpPr>
        <p:spPr>
          <a:xfrm>
            <a:off x="3564225" y="212692"/>
            <a:ext cx="557684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Domain-Specific Language Specification</a:t>
            </a:r>
          </a:p>
        </p:txBody>
      </p:sp>
      <p:pic>
        <p:nvPicPr>
          <p:cNvPr id="5335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18" y="1357506"/>
            <a:ext cx="2648320" cy="1702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6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408" y="1792760"/>
            <a:ext cx="7354049" cy="4296314"/>
          </a:xfrm>
          <a:prstGeom prst="rect">
            <a:avLst/>
          </a:prstGeom>
          <a:ln w="12700">
            <a:miter lim="400000"/>
          </a:ln>
        </p:spPr>
      </p:pic>
      <p:sp>
        <p:nvSpPr>
          <p:cNvPr id="5337" name="TextBox 1"/>
          <p:cNvSpPr txBox="1"/>
          <p:nvPr/>
        </p:nvSpPr>
        <p:spPr>
          <a:xfrm>
            <a:off x="5332131" y="1141031"/>
            <a:ext cx="661031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Using a Bipartite Graph syntax to encode the space of solutions.</a:t>
            </a:r>
          </a:p>
        </p:txBody>
      </p:sp>
      <p:grpSp>
        <p:nvGrpSpPr>
          <p:cNvPr id="5340" name="Rectangle 9"/>
          <p:cNvGrpSpPr/>
          <p:nvPr/>
        </p:nvGrpSpPr>
        <p:grpSpPr>
          <a:xfrm>
            <a:off x="212307" y="4552756"/>
            <a:ext cx="1565092" cy="1328498"/>
            <a:chOff x="0" y="0"/>
            <a:chExt cx="1565090" cy="1328497"/>
          </a:xfrm>
        </p:grpSpPr>
        <p:sp>
          <p:nvSpPr>
            <p:cNvPr id="5338" name="Rectangle"/>
            <p:cNvSpPr/>
            <p:nvPr/>
          </p:nvSpPr>
          <p:spPr>
            <a:xfrm>
              <a:off x="0" y="-1"/>
              <a:ext cx="1565091" cy="1328499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339" name="Noun Phrases"/>
            <p:cNvSpPr txBox="1"/>
            <p:nvPr/>
          </p:nvSpPr>
          <p:spPr>
            <a:xfrm>
              <a:off x="64769" y="497878"/>
              <a:ext cx="1435553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Noun Phrases</a:t>
              </a:r>
            </a:p>
          </p:txBody>
        </p:sp>
      </p:grpSp>
      <p:grpSp>
        <p:nvGrpSpPr>
          <p:cNvPr id="5343" name="Oval 13"/>
          <p:cNvGrpSpPr/>
          <p:nvPr/>
        </p:nvGrpSpPr>
        <p:grpSpPr>
          <a:xfrm>
            <a:off x="3213007" y="4434699"/>
            <a:ext cx="1652199" cy="1402435"/>
            <a:chOff x="0" y="0"/>
            <a:chExt cx="1652197" cy="1402433"/>
          </a:xfrm>
        </p:grpSpPr>
        <p:sp>
          <p:nvSpPr>
            <p:cNvPr id="5341" name="Oval"/>
            <p:cNvSpPr/>
            <p:nvPr/>
          </p:nvSpPr>
          <p:spPr>
            <a:xfrm>
              <a:off x="-1" y="-1"/>
              <a:ext cx="1652199" cy="1402435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42" name="Verb Phrases"/>
            <p:cNvSpPr txBox="1"/>
            <p:nvPr/>
          </p:nvSpPr>
          <p:spPr>
            <a:xfrm>
              <a:off x="310333" y="317781"/>
              <a:ext cx="1031531" cy="7668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Verb Phrases</a:t>
              </a:r>
            </a:p>
          </p:txBody>
        </p:sp>
      </p:grpSp>
      <p:grpSp>
        <p:nvGrpSpPr>
          <p:cNvPr id="5346" name="Right Arrow 3"/>
          <p:cNvGrpSpPr/>
          <p:nvPr/>
        </p:nvGrpSpPr>
        <p:grpSpPr>
          <a:xfrm>
            <a:off x="1901787" y="4520241"/>
            <a:ext cx="1311222" cy="581694"/>
            <a:chOff x="0" y="0"/>
            <a:chExt cx="1311221" cy="581692"/>
          </a:xfrm>
        </p:grpSpPr>
        <p:sp>
          <p:nvSpPr>
            <p:cNvPr id="5344" name="Arrow"/>
            <p:cNvSpPr/>
            <p:nvPr/>
          </p:nvSpPr>
          <p:spPr>
            <a:xfrm>
              <a:off x="0" y="0"/>
              <a:ext cx="1311222" cy="581693"/>
            </a:xfrm>
            <a:prstGeom prst="rightArrow">
              <a:avLst>
                <a:gd name="adj1" fmla="val 50000"/>
                <a:gd name="adj2" fmla="val 83321"/>
              </a:avLst>
            </a:prstGeom>
            <a:solidFill>
              <a:srgbClr val="00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45" name="assumption"/>
            <p:cNvSpPr txBox="1"/>
            <p:nvPr/>
          </p:nvSpPr>
          <p:spPr>
            <a:xfrm>
              <a:off x="52069" y="156226"/>
              <a:ext cx="96474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assumption</a:t>
              </a:r>
            </a:p>
          </p:txBody>
        </p:sp>
      </p:grpSp>
      <p:grpSp>
        <p:nvGrpSpPr>
          <p:cNvPr id="5349" name="Left Arrow 4"/>
          <p:cNvGrpSpPr/>
          <p:nvPr/>
        </p:nvGrpSpPr>
        <p:grpSpPr>
          <a:xfrm>
            <a:off x="1813698" y="5270356"/>
            <a:ext cx="1342343" cy="581693"/>
            <a:chOff x="0" y="0"/>
            <a:chExt cx="1342341" cy="581692"/>
          </a:xfrm>
        </p:grpSpPr>
        <p:sp>
          <p:nvSpPr>
            <p:cNvPr id="5347" name="Arrow"/>
            <p:cNvSpPr/>
            <p:nvPr/>
          </p:nvSpPr>
          <p:spPr>
            <a:xfrm>
              <a:off x="0" y="0"/>
              <a:ext cx="1342342" cy="581693"/>
            </a:xfrm>
            <a:prstGeom prst="leftArrow">
              <a:avLst>
                <a:gd name="adj1" fmla="val 50000"/>
                <a:gd name="adj2" fmla="val 72000"/>
              </a:avLst>
            </a:prstGeom>
            <a:solidFill>
              <a:srgbClr val="00000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48" name="assertion"/>
            <p:cNvSpPr txBox="1"/>
            <p:nvPr/>
          </p:nvSpPr>
          <p:spPr>
            <a:xfrm>
              <a:off x="261479" y="156226"/>
              <a:ext cx="1028794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assertion</a:t>
              </a:r>
            </a:p>
          </p:txBody>
        </p:sp>
      </p:grpSp>
      <p:sp>
        <p:nvSpPr>
          <p:cNvPr id="5350" name="TextBox 7"/>
          <p:cNvSpPr txBox="1"/>
          <p:nvPr/>
        </p:nvSpPr>
        <p:spPr>
          <a:xfrm>
            <a:off x="1823117" y="4190277"/>
            <a:ext cx="1360325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Pre-condition</a:t>
            </a:r>
          </a:p>
        </p:txBody>
      </p:sp>
      <p:sp>
        <p:nvSpPr>
          <p:cNvPr id="5351" name="TextBox 17"/>
          <p:cNvSpPr txBox="1"/>
          <p:nvPr/>
        </p:nvSpPr>
        <p:spPr>
          <a:xfrm>
            <a:off x="1823117" y="5904407"/>
            <a:ext cx="1442255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Post-condition</a:t>
            </a:r>
          </a:p>
        </p:txBody>
      </p:sp>
      <p:grpSp>
        <p:nvGrpSpPr>
          <p:cNvPr id="5354" name="Oval 18"/>
          <p:cNvGrpSpPr/>
          <p:nvPr/>
        </p:nvGrpSpPr>
        <p:grpSpPr>
          <a:xfrm>
            <a:off x="346312" y="6041845"/>
            <a:ext cx="891049" cy="800632"/>
            <a:chOff x="0" y="0"/>
            <a:chExt cx="891048" cy="800630"/>
          </a:xfrm>
        </p:grpSpPr>
        <p:sp>
          <p:nvSpPr>
            <p:cNvPr id="5352" name="Oval"/>
            <p:cNvSpPr/>
            <p:nvPr/>
          </p:nvSpPr>
          <p:spPr>
            <a:xfrm>
              <a:off x="-1" y="0"/>
              <a:ext cx="891050" cy="800631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53" name="Token"/>
            <p:cNvSpPr txBox="1"/>
            <p:nvPr/>
          </p:nvSpPr>
          <p:spPr>
            <a:xfrm>
              <a:off x="201927" y="158329"/>
              <a:ext cx="487194" cy="4839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Token</a:t>
              </a:r>
            </a:p>
          </p:txBody>
        </p:sp>
      </p:grpSp>
      <p:sp>
        <p:nvSpPr>
          <p:cNvPr id="5355" name="TextBox 19"/>
          <p:cNvSpPr txBox="1"/>
          <p:nvPr/>
        </p:nvSpPr>
        <p:spPr>
          <a:xfrm>
            <a:off x="1283080" y="6257495"/>
            <a:ext cx="868365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“Token” is a generic data structure，in Colored-Petri-Net literature, a token can incorporate distinguishable information content, in other words, it can be used to represent Non-Fungible Token (NFT) in discrete time dynamical systems.</a:t>
            </a:r>
          </a:p>
        </p:txBody>
      </p:sp>
      <p:grpSp>
        <p:nvGrpSpPr>
          <p:cNvPr id="5358" name="Oval 15"/>
          <p:cNvGrpSpPr/>
          <p:nvPr/>
        </p:nvGrpSpPr>
        <p:grpSpPr>
          <a:xfrm>
            <a:off x="274487" y="4606619"/>
            <a:ext cx="435289" cy="408939"/>
            <a:chOff x="0" y="0"/>
            <a:chExt cx="435287" cy="408937"/>
          </a:xfrm>
        </p:grpSpPr>
        <p:sp>
          <p:nvSpPr>
            <p:cNvPr id="5356" name="Oval"/>
            <p:cNvSpPr/>
            <p:nvPr/>
          </p:nvSpPr>
          <p:spPr>
            <a:xfrm>
              <a:off x="0" y="0"/>
              <a:ext cx="435288" cy="40893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57" name="A"/>
            <p:cNvSpPr txBox="1"/>
            <p:nvPr/>
          </p:nvSpPr>
          <p:spPr>
            <a:xfrm>
              <a:off x="154188" y="115798"/>
              <a:ext cx="126910" cy="177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361" name="Oval 21"/>
          <p:cNvGrpSpPr/>
          <p:nvPr/>
        </p:nvGrpSpPr>
        <p:grpSpPr>
          <a:xfrm>
            <a:off x="777207" y="4606618"/>
            <a:ext cx="435291" cy="408941"/>
            <a:chOff x="0" y="0"/>
            <a:chExt cx="435289" cy="408940"/>
          </a:xfrm>
        </p:grpSpPr>
        <p:sp>
          <p:nvSpPr>
            <p:cNvPr id="5359" name="Oval"/>
            <p:cNvSpPr/>
            <p:nvPr/>
          </p:nvSpPr>
          <p:spPr>
            <a:xfrm>
              <a:off x="0" y="0"/>
              <a:ext cx="435290" cy="408941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60" name="B"/>
            <p:cNvSpPr txBox="1"/>
            <p:nvPr/>
          </p:nvSpPr>
          <p:spPr>
            <a:xfrm>
              <a:off x="154189" y="115799"/>
              <a:ext cx="126910" cy="17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5364" name="Oval 22"/>
          <p:cNvGrpSpPr/>
          <p:nvPr/>
        </p:nvGrpSpPr>
        <p:grpSpPr>
          <a:xfrm>
            <a:off x="1279929" y="4611314"/>
            <a:ext cx="425293" cy="399548"/>
            <a:chOff x="0" y="0"/>
            <a:chExt cx="425291" cy="399547"/>
          </a:xfrm>
        </p:grpSpPr>
        <p:sp>
          <p:nvSpPr>
            <p:cNvPr id="5362" name="Oval"/>
            <p:cNvSpPr/>
            <p:nvPr/>
          </p:nvSpPr>
          <p:spPr>
            <a:xfrm>
              <a:off x="0" y="0"/>
              <a:ext cx="425292" cy="3995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63" name="C"/>
            <p:cNvSpPr txBox="1"/>
            <p:nvPr/>
          </p:nvSpPr>
          <p:spPr>
            <a:xfrm>
              <a:off x="150647" y="113139"/>
              <a:ext cx="123996" cy="1732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</a:t>
              </a:r>
            </a:p>
          </p:txBody>
        </p:sp>
      </p:grpSp>
      <p:grpSp>
        <p:nvGrpSpPr>
          <p:cNvPr id="5367" name="Oval 23"/>
          <p:cNvGrpSpPr/>
          <p:nvPr/>
        </p:nvGrpSpPr>
        <p:grpSpPr>
          <a:xfrm>
            <a:off x="5636266" y="2226349"/>
            <a:ext cx="426272" cy="400468"/>
            <a:chOff x="0" y="0"/>
            <a:chExt cx="426271" cy="400467"/>
          </a:xfrm>
        </p:grpSpPr>
        <p:sp>
          <p:nvSpPr>
            <p:cNvPr id="5365" name="Oval"/>
            <p:cNvSpPr/>
            <p:nvPr/>
          </p:nvSpPr>
          <p:spPr>
            <a:xfrm>
              <a:off x="0" y="0"/>
              <a:ext cx="426272" cy="40046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66" name="A"/>
            <p:cNvSpPr txBox="1"/>
            <p:nvPr/>
          </p:nvSpPr>
          <p:spPr>
            <a:xfrm>
              <a:off x="150994" y="113400"/>
              <a:ext cx="124282" cy="17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370" name="Oval 24"/>
          <p:cNvGrpSpPr/>
          <p:nvPr/>
        </p:nvGrpSpPr>
        <p:grpSpPr>
          <a:xfrm>
            <a:off x="5636266" y="3821622"/>
            <a:ext cx="426272" cy="400468"/>
            <a:chOff x="0" y="0"/>
            <a:chExt cx="426271" cy="400467"/>
          </a:xfrm>
        </p:grpSpPr>
        <p:sp>
          <p:nvSpPr>
            <p:cNvPr id="5368" name="Oval"/>
            <p:cNvSpPr/>
            <p:nvPr/>
          </p:nvSpPr>
          <p:spPr>
            <a:xfrm>
              <a:off x="0" y="0"/>
              <a:ext cx="426272" cy="40046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69" name="B"/>
            <p:cNvSpPr txBox="1"/>
            <p:nvPr/>
          </p:nvSpPr>
          <p:spPr>
            <a:xfrm>
              <a:off x="150994" y="113400"/>
              <a:ext cx="124282" cy="17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5373" name="Oval 25"/>
          <p:cNvGrpSpPr/>
          <p:nvPr/>
        </p:nvGrpSpPr>
        <p:grpSpPr>
          <a:xfrm>
            <a:off x="9916880" y="3006236"/>
            <a:ext cx="426273" cy="400468"/>
            <a:chOff x="0" y="0"/>
            <a:chExt cx="426271" cy="400467"/>
          </a:xfrm>
        </p:grpSpPr>
        <p:sp>
          <p:nvSpPr>
            <p:cNvPr id="5371" name="Oval"/>
            <p:cNvSpPr/>
            <p:nvPr/>
          </p:nvSpPr>
          <p:spPr>
            <a:xfrm>
              <a:off x="0" y="0"/>
              <a:ext cx="426272" cy="40046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72" name="D"/>
            <p:cNvSpPr txBox="1"/>
            <p:nvPr/>
          </p:nvSpPr>
          <p:spPr>
            <a:xfrm>
              <a:off x="150994" y="113400"/>
              <a:ext cx="124282" cy="17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D</a:t>
              </a:r>
            </a:p>
          </p:txBody>
        </p:sp>
      </p:grpSp>
      <p:grpSp>
        <p:nvGrpSpPr>
          <p:cNvPr id="5376" name="Oval 26"/>
          <p:cNvGrpSpPr/>
          <p:nvPr/>
        </p:nvGrpSpPr>
        <p:grpSpPr>
          <a:xfrm>
            <a:off x="10318663" y="3006236"/>
            <a:ext cx="426272" cy="400468"/>
            <a:chOff x="0" y="0"/>
            <a:chExt cx="426271" cy="400467"/>
          </a:xfrm>
        </p:grpSpPr>
        <p:sp>
          <p:nvSpPr>
            <p:cNvPr id="5374" name="Oval"/>
            <p:cNvSpPr/>
            <p:nvPr/>
          </p:nvSpPr>
          <p:spPr>
            <a:xfrm>
              <a:off x="0" y="0"/>
              <a:ext cx="426272" cy="40046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75" name="E"/>
            <p:cNvSpPr txBox="1"/>
            <p:nvPr/>
          </p:nvSpPr>
          <p:spPr>
            <a:xfrm>
              <a:off x="150994" y="113400"/>
              <a:ext cx="124282" cy="173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E</a:t>
              </a:r>
            </a:p>
          </p:txBody>
        </p:sp>
      </p:grpSp>
      <p:grpSp>
        <p:nvGrpSpPr>
          <p:cNvPr id="5379" name="Oval 27"/>
          <p:cNvGrpSpPr/>
          <p:nvPr/>
        </p:nvGrpSpPr>
        <p:grpSpPr>
          <a:xfrm>
            <a:off x="10319153" y="4572159"/>
            <a:ext cx="425292" cy="399548"/>
            <a:chOff x="0" y="0"/>
            <a:chExt cx="425291" cy="399547"/>
          </a:xfrm>
        </p:grpSpPr>
        <p:sp>
          <p:nvSpPr>
            <p:cNvPr id="5377" name="Oval"/>
            <p:cNvSpPr/>
            <p:nvPr/>
          </p:nvSpPr>
          <p:spPr>
            <a:xfrm>
              <a:off x="0" y="0"/>
              <a:ext cx="425292" cy="399548"/>
            </a:xfrm>
            <a:prstGeom prst="ellipse">
              <a:avLst/>
            </a:prstGeom>
            <a:solidFill>
              <a:srgbClr val="FFFFFF"/>
            </a:solidFill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78" name="C"/>
            <p:cNvSpPr txBox="1"/>
            <p:nvPr/>
          </p:nvSpPr>
          <p:spPr>
            <a:xfrm>
              <a:off x="150647" y="113139"/>
              <a:ext cx="123996" cy="1732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9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</a:t>
              </a:r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1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0" y="274837"/>
            <a:ext cx="11360802" cy="448478"/>
          </a:xfrm>
          <a:prstGeom prst="rect">
            <a:avLst/>
          </a:prstGeom>
        </p:spPr>
        <p:txBody>
          <a:bodyPr/>
          <a:lstStyle>
            <a:lvl1pPr algn="ctr" defTabSz="758951">
              <a:defRPr sz="1743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Functional and Arithmetic calculation can be carried out in chasing the arrows</a:t>
            </a:r>
          </a:p>
        </p:txBody>
      </p:sp>
      <p:sp>
        <p:nvSpPr>
          <p:cNvPr id="5382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538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81" y="2225562"/>
            <a:ext cx="5251867" cy="2880489"/>
          </a:xfrm>
          <a:prstGeom prst="rect">
            <a:avLst/>
          </a:prstGeom>
          <a:ln w="12700">
            <a:miter lim="400000"/>
          </a:ln>
        </p:spPr>
      </p:pic>
      <p:sp>
        <p:nvSpPr>
          <p:cNvPr id="5384" name="TextBox 6"/>
          <p:cNvSpPr txBox="1"/>
          <p:nvPr/>
        </p:nvSpPr>
        <p:spPr>
          <a:xfrm>
            <a:off x="1300521" y="5202471"/>
            <a:ext cx="4241824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Every ”Token” includes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《P, B, C》, three data types, recursively</a:t>
            </a:r>
          </a:p>
        </p:txBody>
      </p:sp>
      <p:sp>
        <p:nvSpPr>
          <p:cNvPr id="5385" name="TextBox 4"/>
          <p:cNvSpPr txBox="1"/>
          <p:nvPr/>
        </p:nvSpPr>
        <p:spPr>
          <a:xfrm>
            <a:off x="6772373" y="5455923"/>
            <a:ext cx="4001773" cy="946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number of system solutions can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b</a:t>
            </a:r>
            <a:r>
              <a:t>e methodically assessed based on 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enumerative combinatorics.</a:t>
            </a:r>
          </a:p>
        </p:txBody>
      </p:sp>
      <p:sp>
        <p:nvSpPr>
          <p:cNvPr id="5386" name="TextBox 7"/>
          <p:cNvSpPr txBox="1"/>
          <p:nvPr/>
        </p:nvSpPr>
        <p:spPr>
          <a:xfrm>
            <a:off x="6398560" y="3753013"/>
            <a:ext cx="283171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Outgoing arrows represent multiplication</a:t>
            </a:r>
          </a:p>
        </p:txBody>
      </p:sp>
      <p:sp>
        <p:nvSpPr>
          <p:cNvPr id="5387" name="TextBox 11"/>
          <p:cNvSpPr txBox="1"/>
          <p:nvPr/>
        </p:nvSpPr>
        <p:spPr>
          <a:xfrm>
            <a:off x="9310188" y="3799228"/>
            <a:ext cx="2484498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4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Incoming arrows represent addition</a:t>
            </a:r>
          </a:p>
        </p:txBody>
      </p:sp>
      <p:pic>
        <p:nvPicPr>
          <p:cNvPr id="5388" name="Picture 6" descr="Picture 6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703" y="4188495"/>
            <a:ext cx="1794062" cy="1313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9" name="Picture 8" descr="Picture 8">
            <a:hlinkClick r:id="rId3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6711" y="4237813"/>
            <a:ext cx="1894053" cy="11026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92" name="Rectangle 12"/>
          <p:cNvGrpSpPr/>
          <p:nvPr/>
        </p:nvGrpSpPr>
        <p:grpSpPr>
          <a:xfrm>
            <a:off x="9628972" y="2944213"/>
            <a:ext cx="1541955" cy="644042"/>
            <a:chOff x="0" y="0"/>
            <a:chExt cx="1541954" cy="644041"/>
          </a:xfrm>
        </p:grpSpPr>
        <p:sp>
          <p:nvSpPr>
            <p:cNvPr id="5390" name="Rectangle"/>
            <p:cNvSpPr/>
            <p:nvPr/>
          </p:nvSpPr>
          <p:spPr>
            <a:xfrm>
              <a:off x="-1" y="-1"/>
              <a:ext cx="1541956" cy="644043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91" name="Addition"/>
            <p:cNvSpPr txBox="1"/>
            <p:nvPr/>
          </p:nvSpPr>
          <p:spPr>
            <a:xfrm>
              <a:off x="64769" y="155650"/>
              <a:ext cx="1412416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Addition</a:t>
              </a:r>
            </a:p>
          </p:txBody>
        </p:sp>
      </p:grpSp>
      <p:grpSp>
        <p:nvGrpSpPr>
          <p:cNvPr id="5395" name="Oval 13"/>
          <p:cNvGrpSpPr/>
          <p:nvPr/>
        </p:nvGrpSpPr>
        <p:grpSpPr>
          <a:xfrm>
            <a:off x="9161827" y="1459453"/>
            <a:ext cx="723823" cy="671907"/>
            <a:chOff x="0" y="0"/>
            <a:chExt cx="723822" cy="671906"/>
          </a:xfrm>
        </p:grpSpPr>
        <p:sp>
          <p:nvSpPr>
            <p:cNvPr id="5393" name="Oval"/>
            <p:cNvSpPr/>
            <p:nvPr/>
          </p:nvSpPr>
          <p:spPr>
            <a:xfrm>
              <a:off x="0" y="3202"/>
              <a:ext cx="723823" cy="665503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94" name="P1"/>
            <p:cNvSpPr txBox="1"/>
            <p:nvPr/>
          </p:nvSpPr>
          <p:spPr>
            <a:xfrm>
              <a:off x="172929" y="-1"/>
              <a:ext cx="377964" cy="671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P1</a:t>
              </a:r>
            </a:p>
          </p:txBody>
        </p:sp>
      </p:grpSp>
      <p:grpSp>
        <p:nvGrpSpPr>
          <p:cNvPr id="5398" name="Oval 14"/>
          <p:cNvGrpSpPr/>
          <p:nvPr/>
        </p:nvGrpSpPr>
        <p:grpSpPr>
          <a:xfrm>
            <a:off x="10760016" y="1440457"/>
            <a:ext cx="741126" cy="687969"/>
            <a:chOff x="0" y="0"/>
            <a:chExt cx="741125" cy="687968"/>
          </a:xfrm>
        </p:grpSpPr>
        <p:sp>
          <p:nvSpPr>
            <p:cNvPr id="5396" name="Oval"/>
            <p:cNvSpPr/>
            <p:nvPr/>
          </p:nvSpPr>
          <p:spPr>
            <a:xfrm>
              <a:off x="0" y="3279"/>
              <a:ext cx="741126" cy="681411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397" name="P3"/>
            <p:cNvSpPr txBox="1"/>
            <p:nvPr/>
          </p:nvSpPr>
          <p:spPr>
            <a:xfrm>
              <a:off x="177063" y="-1"/>
              <a:ext cx="387000" cy="687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P3</a:t>
              </a:r>
            </a:p>
          </p:txBody>
        </p:sp>
      </p:grpSp>
      <p:grpSp>
        <p:nvGrpSpPr>
          <p:cNvPr id="5401" name="Oval 15"/>
          <p:cNvGrpSpPr/>
          <p:nvPr/>
        </p:nvGrpSpPr>
        <p:grpSpPr>
          <a:xfrm>
            <a:off x="10009065" y="1440457"/>
            <a:ext cx="741126" cy="687969"/>
            <a:chOff x="0" y="0"/>
            <a:chExt cx="741125" cy="687968"/>
          </a:xfrm>
        </p:grpSpPr>
        <p:sp>
          <p:nvSpPr>
            <p:cNvPr id="5399" name="Oval"/>
            <p:cNvSpPr/>
            <p:nvPr/>
          </p:nvSpPr>
          <p:spPr>
            <a:xfrm>
              <a:off x="0" y="3279"/>
              <a:ext cx="741126" cy="681411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00" name="P2"/>
            <p:cNvSpPr txBox="1"/>
            <p:nvPr/>
          </p:nvSpPr>
          <p:spPr>
            <a:xfrm>
              <a:off x="177063" y="-1"/>
              <a:ext cx="387000" cy="687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P2</a:t>
              </a:r>
            </a:p>
          </p:txBody>
        </p:sp>
      </p:grpSp>
      <p:sp>
        <p:nvSpPr>
          <p:cNvPr id="5402" name="Straight Arrow Connector 9"/>
          <p:cNvSpPr/>
          <p:nvPr/>
        </p:nvSpPr>
        <p:spPr>
          <a:xfrm>
            <a:off x="9535408" y="2117427"/>
            <a:ext cx="358320" cy="837752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41" name="Straight Arrow Connector 18"/>
          <p:cNvSpPr/>
          <p:nvPr/>
        </p:nvSpPr>
        <p:spPr>
          <a:xfrm>
            <a:off x="10384560" y="2144080"/>
            <a:ext cx="10713" cy="781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404" name="Straight Arrow Connector 21"/>
          <p:cNvSpPr/>
          <p:nvPr/>
        </p:nvSpPr>
        <p:spPr>
          <a:xfrm flipH="1">
            <a:off x="10725587" y="2106461"/>
            <a:ext cx="384671" cy="864184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407" name="Oval 24"/>
          <p:cNvGrpSpPr/>
          <p:nvPr/>
        </p:nvGrpSpPr>
        <p:grpSpPr>
          <a:xfrm>
            <a:off x="9120884" y="2189504"/>
            <a:ext cx="508774" cy="439389"/>
            <a:chOff x="0" y="0"/>
            <a:chExt cx="508773" cy="439387"/>
          </a:xfrm>
        </p:grpSpPr>
        <p:sp>
          <p:nvSpPr>
            <p:cNvPr id="5405" name="Oval"/>
            <p:cNvSpPr/>
            <p:nvPr/>
          </p:nvSpPr>
          <p:spPr>
            <a:xfrm>
              <a:off x="0" y="9147"/>
              <a:ext cx="508774" cy="421095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06" name="t1"/>
            <p:cNvSpPr txBox="1"/>
            <p:nvPr/>
          </p:nvSpPr>
          <p:spPr>
            <a:xfrm>
              <a:off x="147329" y="0"/>
              <a:ext cx="214115" cy="439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t1</a:t>
              </a:r>
            </a:p>
          </p:txBody>
        </p:sp>
      </p:grpSp>
      <p:grpSp>
        <p:nvGrpSpPr>
          <p:cNvPr id="5410" name="Oval 25"/>
          <p:cNvGrpSpPr/>
          <p:nvPr/>
        </p:nvGrpSpPr>
        <p:grpSpPr>
          <a:xfrm>
            <a:off x="9800884" y="2189504"/>
            <a:ext cx="508775" cy="439389"/>
            <a:chOff x="0" y="0"/>
            <a:chExt cx="508773" cy="439387"/>
          </a:xfrm>
        </p:grpSpPr>
        <p:sp>
          <p:nvSpPr>
            <p:cNvPr id="5408" name="Oval"/>
            <p:cNvSpPr/>
            <p:nvPr/>
          </p:nvSpPr>
          <p:spPr>
            <a:xfrm>
              <a:off x="0" y="9147"/>
              <a:ext cx="508774" cy="421095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09" name="t2"/>
            <p:cNvSpPr txBox="1"/>
            <p:nvPr/>
          </p:nvSpPr>
          <p:spPr>
            <a:xfrm>
              <a:off x="147329" y="0"/>
              <a:ext cx="214115" cy="439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t2</a:t>
              </a:r>
            </a:p>
          </p:txBody>
        </p:sp>
      </p:grpSp>
      <p:grpSp>
        <p:nvGrpSpPr>
          <p:cNvPr id="5413" name="Oval 26"/>
          <p:cNvGrpSpPr/>
          <p:nvPr/>
        </p:nvGrpSpPr>
        <p:grpSpPr>
          <a:xfrm>
            <a:off x="11001854" y="2188158"/>
            <a:ext cx="508774" cy="433524"/>
            <a:chOff x="0" y="0"/>
            <a:chExt cx="508773" cy="433522"/>
          </a:xfrm>
        </p:grpSpPr>
        <p:sp>
          <p:nvSpPr>
            <p:cNvPr id="5411" name="Oval"/>
            <p:cNvSpPr/>
            <p:nvPr/>
          </p:nvSpPr>
          <p:spPr>
            <a:xfrm>
              <a:off x="0" y="15680"/>
              <a:ext cx="508774" cy="402162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12" name="t3"/>
            <p:cNvSpPr txBox="1"/>
            <p:nvPr/>
          </p:nvSpPr>
          <p:spPr>
            <a:xfrm>
              <a:off x="146357" y="-1"/>
              <a:ext cx="216059" cy="4335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t3</a:t>
              </a:r>
            </a:p>
          </p:txBody>
        </p:sp>
      </p:grpSp>
      <p:grpSp>
        <p:nvGrpSpPr>
          <p:cNvPr id="5416" name="Rectangle 27"/>
          <p:cNvGrpSpPr/>
          <p:nvPr/>
        </p:nvGrpSpPr>
        <p:grpSpPr>
          <a:xfrm>
            <a:off x="6784316" y="1529420"/>
            <a:ext cx="1541955" cy="644042"/>
            <a:chOff x="0" y="0"/>
            <a:chExt cx="1541954" cy="644041"/>
          </a:xfrm>
        </p:grpSpPr>
        <p:sp>
          <p:nvSpPr>
            <p:cNvPr id="5414" name="Rectangle"/>
            <p:cNvSpPr/>
            <p:nvPr/>
          </p:nvSpPr>
          <p:spPr>
            <a:xfrm>
              <a:off x="-1" y="-1"/>
              <a:ext cx="1541956" cy="644043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15" name="Multiplication"/>
            <p:cNvSpPr txBox="1"/>
            <p:nvPr/>
          </p:nvSpPr>
          <p:spPr>
            <a:xfrm>
              <a:off x="64769" y="155650"/>
              <a:ext cx="1412416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Multiplication</a:t>
              </a:r>
            </a:p>
          </p:txBody>
        </p:sp>
      </p:grpSp>
      <p:grpSp>
        <p:nvGrpSpPr>
          <p:cNvPr id="5419" name="Oval 28"/>
          <p:cNvGrpSpPr/>
          <p:nvPr/>
        </p:nvGrpSpPr>
        <p:grpSpPr>
          <a:xfrm>
            <a:off x="6300537" y="2881806"/>
            <a:ext cx="828264" cy="768857"/>
            <a:chOff x="0" y="0"/>
            <a:chExt cx="828263" cy="768856"/>
          </a:xfrm>
        </p:grpSpPr>
        <p:sp>
          <p:nvSpPr>
            <p:cNvPr id="5417" name="Oval"/>
            <p:cNvSpPr/>
            <p:nvPr/>
          </p:nvSpPr>
          <p:spPr>
            <a:xfrm>
              <a:off x="0" y="3664"/>
              <a:ext cx="828264" cy="761529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18" name="P1"/>
            <p:cNvSpPr txBox="1"/>
            <p:nvPr/>
          </p:nvSpPr>
          <p:spPr>
            <a:xfrm>
              <a:off x="197881" y="-1"/>
              <a:ext cx="432501" cy="768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P1</a:t>
              </a:r>
            </a:p>
          </p:txBody>
        </p:sp>
      </p:grpSp>
      <p:grpSp>
        <p:nvGrpSpPr>
          <p:cNvPr id="5422" name="Oval 29"/>
          <p:cNvGrpSpPr/>
          <p:nvPr/>
        </p:nvGrpSpPr>
        <p:grpSpPr>
          <a:xfrm>
            <a:off x="8050364" y="2868717"/>
            <a:ext cx="828264" cy="768857"/>
            <a:chOff x="0" y="0"/>
            <a:chExt cx="828263" cy="768856"/>
          </a:xfrm>
        </p:grpSpPr>
        <p:sp>
          <p:nvSpPr>
            <p:cNvPr id="5420" name="Oval"/>
            <p:cNvSpPr/>
            <p:nvPr/>
          </p:nvSpPr>
          <p:spPr>
            <a:xfrm>
              <a:off x="0" y="3664"/>
              <a:ext cx="828264" cy="761529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21" name="P3"/>
            <p:cNvSpPr txBox="1"/>
            <p:nvPr/>
          </p:nvSpPr>
          <p:spPr>
            <a:xfrm>
              <a:off x="197881" y="-1"/>
              <a:ext cx="432501" cy="768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P3</a:t>
              </a:r>
            </a:p>
          </p:txBody>
        </p:sp>
      </p:grpSp>
      <p:grpSp>
        <p:nvGrpSpPr>
          <p:cNvPr id="5425" name="Oval 30"/>
          <p:cNvGrpSpPr/>
          <p:nvPr/>
        </p:nvGrpSpPr>
        <p:grpSpPr>
          <a:xfrm>
            <a:off x="7182657" y="2868717"/>
            <a:ext cx="828265" cy="768857"/>
            <a:chOff x="0" y="0"/>
            <a:chExt cx="828263" cy="768856"/>
          </a:xfrm>
        </p:grpSpPr>
        <p:sp>
          <p:nvSpPr>
            <p:cNvPr id="5423" name="Oval"/>
            <p:cNvSpPr/>
            <p:nvPr/>
          </p:nvSpPr>
          <p:spPr>
            <a:xfrm>
              <a:off x="0" y="3664"/>
              <a:ext cx="828264" cy="761529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24" name="P2"/>
            <p:cNvSpPr txBox="1"/>
            <p:nvPr/>
          </p:nvSpPr>
          <p:spPr>
            <a:xfrm>
              <a:off x="197881" y="-1"/>
              <a:ext cx="432501" cy="768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P2</a:t>
              </a:r>
            </a:p>
          </p:txBody>
        </p:sp>
      </p:grpSp>
      <p:sp>
        <p:nvSpPr>
          <p:cNvPr id="5426" name="Straight Arrow Connector 31"/>
          <p:cNvSpPr/>
          <p:nvPr/>
        </p:nvSpPr>
        <p:spPr>
          <a:xfrm flipH="1">
            <a:off x="6778560" y="2173461"/>
            <a:ext cx="367273" cy="770753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27" name="Straight Arrow Connector 32"/>
          <p:cNvSpPr/>
          <p:nvPr/>
        </p:nvSpPr>
        <p:spPr>
          <a:xfrm>
            <a:off x="7555294" y="2173461"/>
            <a:ext cx="1" cy="644042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28" name="Straight Arrow Connector 33"/>
          <p:cNvSpPr/>
          <p:nvPr/>
        </p:nvSpPr>
        <p:spPr>
          <a:xfrm>
            <a:off x="8003165" y="2197894"/>
            <a:ext cx="350243" cy="735355"/>
          </a:xfrm>
          <a:prstGeom prst="line">
            <a:avLst/>
          </a:prstGeom>
          <a:ln w="254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431" name="Oval 34"/>
          <p:cNvGrpSpPr/>
          <p:nvPr/>
        </p:nvGrpSpPr>
        <p:grpSpPr>
          <a:xfrm>
            <a:off x="6412374" y="2376771"/>
            <a:ext cx="508775" cy="439389"/>
            <a:chOff x="0" y="0"/>
            <a:chExt cx="508773" cy="439387"/>
          </a:xfrm>
        </p:grpSpPr>
        <p:sp>
          <p:nvSpPr>
            <p:cNvPr id="5429" name="Oval"/>
            <p:cNvSpPr/>
            <p:nvPr/>
          </p:nvSpPr>
          <p:spPr>
            <a:xfrm>
              <a:off x="0" y="9147"/>
              <a:ext cx="508774" cy="421095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30" name="t1"/>
            <p:cNvSpPr txBox="1"/>
            <p:nvPr/>
          </p:nvSpPr>
          <p:spPr>
            <a:xfrm>
              <a:off x="147329" y="0"/>
              <a:ext cx="214115" cy="439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t1</a:t>
              </a:r>
            </a:p>
          </p:txBody>
        </p:sp>
      </p:grpSp>
      <p:grpSp>
        <p:nvGrpSpPr>
          <p:cNvPr id="5434" name="Oval 35"/>
          <p:cNvGrpSpPr/>
          <p:nvPr/>
        </p:nvGrpSpPr>
        <p:grpSpPr>
          <a:xfrm>
            <a:off x="7092778" y="2384302"/>
            <a:ext cx="508775" cy="439389"/>
            <a:chOff x="0" y="0"/>
            <a:chExt cx="508773" cy="439387"/>
          </a:xfrm>
        </p:grpSpPr>
        <p:sp>
          <p:nvSpPr>
            <p:cNvPr id="5432" name="Oval"/>
            <p:cNvSpPr/>
            <p:nvPr/>
          </p:nvSpPr>
          <p:spPr>
            <a:xfrm>
              <a:off x="0" y="9147"/>
              <a:ext cx="508774" cy="421095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33" name="t2"/>
            <p:cNvSpPr txBox="1"/>
            <p:nvPr/>
          </p:nvSpPr>
          <p:spPr>
            <a:xfrm>
              <a:off x="147329" y="0"/>
              <a:ext cx="214115" cy="439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t2</a:t>
              </a:r>
            </a:p>
          </p:txBody>
        </p:sp>
      </p:grpSp>
      <p:grpSp>
        <p:nvGrpSpPr>
          <p:cNvPr id="5437" name="Oval 36"/>
          <p:cNvGrpSpPr/>
          <p:nvPr/>
        </p:nvGrpSpPr>
        <p:grpSpPr>
          <a:xfrm>
            <a:off x="8210109" y="2383940"/>
            <a:ext cx="508775" cy="433524"/>
            <a:chOff x="0" y="0"/>
            <a:chExt cx="508773" cy="433522"/>
          </a:xfrm>
        </p:grpSpPr>
        <p:sp>
          <p:nvSpPr>
            <p:cNvPr id="5435" name="Oval"/>
            <p:cNvSpPr/>
            <p:nvPr/>
          </p:nvSpPr>
          <p:spPr>
            <a:xfrm>
              <a:off x="0" y="15680"/>
              <a:ext cx="508774" cy="402162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36" name="t3"/>
            <p:cNvSpPr txBox="1"/>
            <p:nvPr/>
          </p:nvSpPr>
          <p:spPr>
            <a:xfrm>
              <a:off x="146357" y="-1"/>
              <a:ext cx="216059" cy="4335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t3</a:t>
              </a:r>
            </a:p>
          </p:txBody>
        </p:sp>
      </p:grpSp>
      <p:grpSp>
        <p:nvGrpSpPr>
          <p:cNvPr id="5440" name="Oval 52"/>
          <p:cNvGrpSpPr/>
          <p:nvPr/>
        </p:nvGrpSpPr>
        <p:grpSpPr>
          <a:xfrm>
            <a:off x="5125453" y="1610636"/>
            <a:ext cx="1650787" cy="362537"/>
            <a:chOff x="0" y="0"/>
            <a:chExt cx="1650786" cy="362536"/>
          </a:xfrm>
        </p:grpSpPr>
        <p:sp>
          <p:nvSpPr>
            <p:cNvPr id="5438" name="Oval"/>
            <p:cNvSpPr/>
            <p:nvPr/>
          </p:nvSpPr>
          <p:spPr>
            <a:xfrm>
              <a:off x="-1" y="-1"/>
              <a:ext cx="1650788" cy="362538"/>
            </a:xfrm>
            <a:prstGeom prst="ellipse">
              <a:avLst/>
            </a:prstGeom>
            <a:noFill/>
            <a:ln w="38100" cap="flat">
              <a:solidFill>
                <a:srgbClr val="F078E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439" name="Triggering token"/>
            <p:cNvSpPr txBox="1"/>
            <p:nvPr/>
          </p:nvSpPr>
          <p:spPr>
            <a:xfrm>
              <a:off x="306521" y="68414"/>
              <a:ext cx="1037744" cy="2257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Triggering token</a:t>
              </a:r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3" name="Picture 2" descr="Picture 2"/>
          <p:cNvPicPr>
            <a:picLocks noChangeAspect="1"/>
          </p:cNvPicPr>
          <p:nvPr/>
        </p:nvPicPr>
        <p:blipFill>
          <a:blip r:embed="rId2"/>
          <a:srcRect l="39110" r="16861" b="69794"/>
          <a:stretch>
            <a:fillRect/>
          </a:stretch>
        </p:blipFill>
        <p:spPr>
          <a:xfrm>
            <a:off x="4319188" y="2449273"/>
            <a:ext cx="3558386" cy="1200331"/>
          </a:xfrm>
          <a:prstGeom prst="rect">
            <a:avLst/>
          </a:prstGeom>
          <a:ln w="12700">
            <a:miter lim="400000"/>
          </a:ln>
        </p:spPr>
      </p:pic>
      <p:sp>
        <p:nvSpPr>
          <p:cNvPr id="5444" name="矩形 1"/>
          <p:cNvSpPr txBox="1"/>
          <p:nvPr/>
        </p:nvSpPr>
        <p:spPr>
          <a:xfrm>
            <a:off x="3022509" y="212692"/>
            <a:ext cx="666031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How to compute numerical values using arrows?</a:t>
            </a:r>
          </a:p>
        </p:txBody>
      </p:sp>
      <p:sp>
        <p:nvSpPr>
          <p:cNvPr id="5445" name="TextBox 1"/>
          <p:cNvSpPr txBox="1"/>
          <p:nvPr/>
        </p:nvSpPr>
        <p:spPr>
          <a:xfrm>
            <a:off x="3233855" y="1372055"/>
            <a:ext cx="5729051" cy="117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Total Mass of Rocket：M</a:t>
            </a:r>
            <a:r>
              <a:rPr baseline="-25000"/>
              <a:t>total</a:t>
            </a:r>
          </a:p>
          <a:p>
            <a:pPr algn="ctr">
              <a:defRPr sz="3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One may use Rocket Equation:</a:t>
            </a:r>
          </a:p>
        </p:txBody>
      </p:sp>
      <p:pic>
        <p:nvPicPr>
          <p:cNvPr id="5446" name="Picture 4" descr="Picture 4"/>
          <p:cNvPicPr>
            <a:picLocks noChangeAspect="1"/>
          </p:cNvPicPr>
          <p:nvPr/>
        </p:nvPicPr>
        <p:blipFill>
          <a:blip r:embed="rId2"/>
          <a:srcRect t="35327"/>
          <a:stretch>
            <a:fillRect/>
          </a:stretch>
        </p:blipFill>
        <p:spPr>
          <a:xfrm>
            <a:off x="2057400" y="3734275"/>
            <a:ext cx="8081962" cy="2570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8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3"/>
          </a:xfrm>
          <a:prstGeom prst="rect">
            <a:avLst/>
          </a:prstGeom>
        </p:spPr>
        <p:txBody>
          <a:bodyPr/>
          <a:lstStyle/>
          <a:p>
            <a:pPr algn="ctr" defTabSz="706647">
              <a:defRPr sz="2016" b="1">
                <a:latin typeface="STXinwei"/>
                <a:ea typeface="STXinwei"/>
                <a:cs typeface="STXinwei"/>
                <a:sym typeface="STXinwei"/>
              </a:defRPr>
            </a:pPr>
            <a:r>
              <a:t>“Named” Property Domain Specification： the textual representation of rewrite rules</a:t>
            </a:r>
          </a:p>
        </p:txBody>
      </p:sp>
      <p:pic>
        <p:nvPicPr>
          <p:cNvPr id="544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487068"/>
            <a:ext cx="6292666" cy="2331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0" y="3541629"/>
            <a:ext cx="5295901" cy="204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1" y="1067835"/>
            <a:ext cx="4152901" cy="1943101"/>
          </a:xfrm>
          <a:prstGeom prst="rect">
            <a:avLst/>
          </a:prstGeom>
          <a:ln w="12700">
            <a:miter lim="400000"/>
          </a:ln>
        </p:spPr>
      </p:pic>
      <p:sp>
        <p:nvSpPr>
          <p:cNvPr id="5452" name="Rectangle 1"/>
          <p:cNvSpPr txBox="1"/>
          <p:nvPr/>
        </p:nvSpPr>
        <p:spPr>
          <a:xfrm>
            <a:off x="600342" y="5790164"/>
            <a:ext cx="10605194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According to Lambda Calculus’s universal algebraic expressive power，Function calls, equational reasoning/simplification, arithmetic assignments，can all be attained through applying Rewrite Rules.</a:t>
            </a:r>
          </a:p>
        </p:txBody>
      </p:sp>
      <p:sp>
        <p:nvSpPr>
          <p:cNvPr id="5453" name="内容占位符 2"/>
          <p:cNvSpPr txBox="1"/>
          <p:nvPr/>
        </p:nvSpPr>
        <p:spPr>
          <a:xfrm>
            <a:off x="600316" y="1067835"/>
            <a:ext cx="6595371" cy="1551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Property Domain： representing key-value pairs in Backus-Naur Form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Namespace：PROP, EXPR, VAR, … as reserved words 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Rewrite rules：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merge, substitute, delete, interp</a:t>
            </a:r>
            <a:r>
              <a:t> as operators。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454" name="Rounded Rectangle 2"/>
          <p:cNvSpPr/>
          <p:nvPr/>
        </p:nvSpPr>
        <p:spPr>
          <a:xfrm>
            <a:off x="800100" y="2300289"/>
            <a:ext cx="1028700" cy="2671762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455" name="Rectangle 10"/>
          <p:cNvSpPr txBox="1"/>
          <p:nvPr/>
        </p:nvSpPr>
        <p:spPr>
          <a:xfrm>
            <a:off x="561752" y="5034803"/>
            <a:ext cx="168764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Key=Namespace</a:t>
            </a:r>
          </a:p>
        </p:txBody>
      </p:sp>
      <p:sp>
        <p:nvSpPr>
          <p:cNvPr id="5456" name="Rounded Rectangle 11"/>
          <p:cNvSpPr/>
          <p:nvPr/>
        </p:nvSpPr>
        <p:spPr>
          <a:xfrm>
            <a:off x="2151565" y="2300289"/>
            <a:ext cx="3946818" cy="2671762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457" name="Rectangle 12"/>
          <p:cNvSpPr txBox="1"/>
          <p:nvPr/>
        </p:nvSpPr>
        <p:spPr>
          <a:xfrm>
            <a:off x="2197285" y="5034803"/>
            <a:ext cx="40614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Value=Rewrite rules</a:t>
            </a:r>
          </a:p>
        </p:txBody>
      </p:sp>
      <p:sp>
        <p:nvSpPr>
          <p:cNvPr id="5458" name="TextBox 3"/>
          <p:cNvSpPr txBox="1"/>
          <p:nvPr/>
        </p:nvSpPr>
        <p:spPr>
          <a:xfrm>
            <a:off x="344506" y="5373358"/>
            <a:ext cx="251861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Set theoretic operations</a:t>
            </a:r>
          </a:p>
        </p:txBody>
      </p:sp>
      <p:sp>
        <p:nvSpPr>
          <p:cNvPr id="5459" name="TextBox 13"/>
          <p:cNvSpPr txBox="1"/>
          <p:nvPr/>
        </p:nvSpPr>
        <p:spPr>
          <a:xfrm>
            <a:off x="3641083" y="5373358"/>
            <a:ext cx="167933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Arithmetic rules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1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0" y="274838"/>
            <a:ext cx="11360802" cy="524801"/>
          </a:xfrm>
          <a:prstGeom prst="rect">
            <a:avLst/>
          </a:prstGeom>
        </p:spPr>
        <p:txBody>
          <a:bodyPr/>
          <a:lstStyle>
            <a:lvl1pPr algn="ctr" defTabSz="859536">
              <a:defRPr sz="2256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Compute Arithmetic Expressions using Arrows (Directed Relations)</a:t>
            </a:r>
          </a:p>
        </p:txBody>
      </p:sp>
      <p:sp>
        <p:nvSpPr>
          <p:cNvPr id="5462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546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33" y="2247583"/>
            <a:ext cx="5956347" cy="3412249"/>
          </a:xfrm>
          <a:prstGeom prst="rect">
            <a:avLst/>
          </a:prstGeom>
          <a:ln w="12700">
            <a:miter lim="400000"/>
          </a:ln>
        </p:spPr>
      </p:pic>
      <p:sp>
        <p:nvSpPr>
          <p:cNvPr id="5464" name="TextBox 6"/>
          <p:cNvSpPr txBox="1"/>
          <p:nvPr/>
        </p:nvSpPr>
        <p:spPr>
          <a:xfrm>
            <a:off x="6171895" y="5659830"/>
            <a:ext cx="4241068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As long as the names of functions are unique, it can be un-mistakenly triggered into the abstract syntax tree.</a:t>
            </a:r>
          </a:p>
        </p:txBody>
      </p:sp>
      <p:pic>
        <p:nvPicPr>
          <p:cNvPr id="5465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321" y="1181386"/>
            <a:ext cx="3218923" cy="4790662"/>
          </a:xfrm>
          <a:prstGeom prst="rect">
            <a:avLst/>
          </a:prstGeom>
          <a:ln w="12700">
            <a:miter lim="400000"/>
          </a:ln>
        </p:spPr>
      </p:pic>
      <p:sp>
        <p:nvSpPr>
          <p:cNvPr id="5466" name="TextBox 7"/>
          <p:cNvSpPr txBox="1"/>
          <p:nvPr/>
        </p:nvSpPr>
        <p:spPr>
          <a:xfrm>
            <a:off x="499224" y="1298853"/>
            <a:ext cx="553952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It is necessary to detect potential loopy references in the interacting tokens, and handle loopy references in ways to avoid infinite recursion.</a:t>
            </a:r>
          </a:p>
        </p:txBody>
      </p:sp>
      <p:sp>
        <p:nvSpPr>
          <p:cNvPr id="5467" name="TextBox 8"/>
          <p:cNvSpPr txBox="1"/>
          <p:nvPr/>
        </p:nvSpPr>
        <p:spPr>
          <a:xfrm>
            <a:off x="854953" y="6001963"/>
            <a:ext cx="553952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AFABAB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Abstract syntax tree can be thought of as a special case of Partially Ordered Set.</a:t>
            </a:r>
          </a:p>
        </p:txBody>
      </p:sp>
      <p:pic>
        <p:nvPicPr>
          <p:cNvPr id="546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856" y="1438496"/>
            <a:ext cx="2192054" cy="1858635"/>
          </a:xfrm>
          <a:prstGeom prst="rect">
            <a:avLst/>
          </a:prstGeom>
          <a:ln w="12700">
            <a:miter lim="400000"/>
          </a:ln>
        </p:spPr>
      </p:pic>
      <p:sp>
        <p:nvSpPr>
          <p:cNvPr id="5469" name="TextBox 4"/>
          <p:cNvSpPr txBox="1"/>
          <p:nvPr/>
        </p:nvSpPr>
        <p:spPr>
          <a:xfrm>
            <a:off x="9812829" y="1040096"/>
            <a:ext cx="23490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Avoid loopy structures</a:t>
            </a:r>
          </a:p>
        </p:txBody>
      </p:sp>
      <p:sp>
        <p:nvSpPr>
          <p:cNvPr id="5470" name="TextBox 10"/>
          <p:cNvSpPr txBox="1"/>
          <p:nvPr/>
        </p:nvSpPr>
        <p:spPr>
          <a:xfrm>
            <a:off x="9842576" y="3289656"/>
            <a:ext cx="228957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Fixedpoint Semantics</a:t>
            </a:r>
          </a:p>
        </p:txBody>
      </p:sp>
      <p:sp>
        <p:nvSpPr>
          <p:cNvPr id="5471" name="TextBox 5"/>
          <p:cNvSpPr txBox="1"/>
          <p:nvPr/>
        </p:nvSpPr>
        <p:spPr>
          <a:xfrm>
            <a:off x="9698597" y="5330457"/>
            <a:ext cx="2359873" cy="277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600" i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Slonneger, Kenneth; Kurtz, Barry L. (1995).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Formal Syntax and Semantics of Programming Languages:A Laboratory Based Approach</a:t>
            </a:r>
            <a:r>
              <a:t>,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6"/>
              </a:rPr>
              <a:t>Chapter 10</a:t>
            </a:r>
            <a:r>
              <a:t>, </a:t>
            </a:r>
          </a:p>
        </p:txBody>
      </p:sp>
      <p:pic>
        <p:nvPicPr>
          <p:cNvPr id="5472" name="Picture 2" descr="Picture 2">
            <a:hlinkClick r:id="rId5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8684" y="4009914"/>
            <a:ext cx="956398" cy="1238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4" name="标题 1"/>
          <p:cNvSpPr txBox="1">
            <a:spLocks noGrp="1"/>
          </p:cNvSpPr>
          <p:nvPr>
            <p:ph type="title"/>
          </p:nvPr>
        </p:nvSpPr>
        <p:spPr>
          <a:xfrm>
            <a:off x="605999" y="218534"/>
            <a:ext cx="10980002" cy="468001"/>
          </a:xfrm>
          <a:prstGeom prst="rect">
            <a:avLst/>
          </a:prstGeom>
        </p:spPr>
        <p:txBody>
          <a:bodyPr/>
          <a:lstStyle/>
          <a:p>
            <a:pPr algn="ctr" defTabSz="768095">
              <a:defRPr sz="2016" b="1">
                <a:latin typeface="STXinwei"/>
                <a:ea typeface="STXinwei"/>
                <a:cs typeface="STXinwei"/>
                <a:sym typeface="STXinwei"/>
              </a:defRPr>
            </a:pPr>
            <a:r>
              <a:t>The Implementation of a system solution generator（in year 2004）</a:t>
            </a:r>
          </a:p>
        </p:txBody>
      </p:sp>
      <p:sp>
        <p:nvSpPr>
          <p:cNvPr id="5475" name="内容占位符 2"/>
          <p:cNvSpPr txBox="1"/>
          <p:nvPr/>
        </p:nvSpPr>
        <p:spPr>
          <a:xfrm>
            <a:off x="504412" y="1097455"/>
            <a:ext cx="11046088" cy="307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>
            <a:lvl1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Encoding,  Enumerating, Evaluating are the meta-operators of AoS.</a:t>
            </a:r>
          </a:p>
        </p:txBody>
      </p:sp>
      <p:pic>
        <p:nvPicPr>
          <p:cNvPr id="5476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49" y="1995894"/>
            <a:ext cx="5272268" cy="386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5" y="1978819"/>
            <a:ext cx="5502376" cy="4244689"/>
          </a:xfrm>
          <a:prstGeom prst="rect">
            <a:avLst/>
          </a:prstGeom>
          <a:ln w="12700">
            <a:miter lim="400000"/>
          </a:ln>
        </p:spPr>
      </p:pic>
      <p:sp>
        <p:nvSpPr>
          <p:cNvPr id="5478" name="矩形 35"/>
          <p:cNvSpPr txBox="1"/>
          <p:nvPr/>
        </p:nvSpPr>
        <p:spPr>
          <a:xfrm>
            <a:off x="6241126" y="6112300"/>
            <a:ext cx="580339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914331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red curve represents the Pareto Front as an “optimal solution” filtering mechanism.</a:t>
            </a:r>
          </a:p>
        </p:txBody>
      </p:sp>
      <p:sp>
        <p:nvSpPr>
          <p:cNvPr id="5479" name="矩形 35"/>
          <p:cNvSpPr txBox="1"/>
          <p:nvPr/>
        </p:nvSpPr>
        <p:spPr>
          <a:xfrm>
            <a:off x="141915" y="1472897"/>
            <a:ext cx="222748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Encode in Namespaces</a:t>
            </a:r>
          </a:p>
        </p:txBody>
      </p:sp>
      <p:sp>
        <p:nvSpPr>
          <p:cNvPr id="5480" name="矩形 35"/>
          <p:cNvSpPr txBox="1"/>
          <p:nvPr/>
        </p:nvSpPr>
        <p:spPr>
          <a:xfrm>
            <a:off x="2342078" y="1491947"/>
            <a:ext cx="176841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Enumerate Exhaustively</a:t>
            </a:r>
          </a:p>
        </p:txBody>
      </p:sp>
      <p:sp>
        <p:nvSpPr>
          <p:cNvPr id="5481" name="矩形 35"/>
          <p:cNvSpPr txBox="1"/>
          <p:nvPr/>
        </p:nvSpPr>
        <p:spPr>
          <a:xfrm>
            <a:off x="4467176" y="1491947"/>
            <a:ext cx="2083823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331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Evaluate in proper semantics</a:t>
            </a:r>
          </a:p>
        </p:txBody>
      </p:sp>
      <p:sp>
        <p:nvSpPr>
          <p:cNvPr id="5482" name="TextBox 3"/>
          <p:cNvSpPr txBox="1"/>
          <p:nvPr/>
        </p:nvSpPr>
        <p:spPr>
          <a:xfrm>
            <a:off x="2909845" y="1738179"/>
            <a:ext cx="632877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(BDD, SAT)</a:t>
            </a:r>
          </a:p>
        </p:txBody>
      </p:sp>
      <p:sp>
        <p:nvSpPr>
          <p:cNvPr id="5483" name="TextBox 10"/>
          <p:cNvSpPr txBox="1"/>
          <p:nvPr/>
        </p:nvSpPr>
        <p:spPr>
          <a:xfrm>
            <a:off x="525921" y="1738179"/>
            <a:ext cx="1459470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(Hashtable, Associative Array)</a:t>
            </a:r>
          </a:p>
        </p:txBody>
      </p:sp>
      <p:sp>
        <p:nvSpPr>
          <p:cNvPr id="5484" name="TextBox 11"/>
          <p:cNvSpPr txBox="1"/>
          <p:nvPr/>
        </p:nvSpPr>
        <p:spPr>
          <a:xfrm>
            <a:off x="4467176" y="1738179"/>
            <a:ext cx="1786891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(Symbolic Math, Function Evaluation)</a:t>
            </a:r>
          </a:p>
        </p:txBody>
      </p:sp>
      <p:sp>
        <p:nvSpPr>
          <p:cNvPr id="5485" name="TextBox 26"/>
          <p:cNvSpPr txBox="1"/>
          <p:nvPr/>
        </p:nvSpPr>
        <p:spPr>
          <a:xfrm>
            <a:off x="383066" y="658458"/>
            <a:ext cx="1142586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System Specifications of each solution is represented in </a:t>
            </a:r>
            <a:r>
              <a:rPr>
                <a:solidFill>
                  <a:srgbClr val="FF2600"/>
                </a:solidFill>
              </a:rPr>
              <a:t>semantics</a:t>
            </a:r>
            <a:r>
              <a:t> that are meaningful to relevant stakeholders.</a:t>
            </a:r>
          </a:p>
        </p:txBody>
      </p:sp>
      <p:sp>
        <p:nvSpPr>
          <p:cNvPr id="5486" name="TextBox 13"/>
          <p:cNvSpPr txBox="1"/>
          <p:nvPr/>
        </p:nvSpPr>
        <p:spPr>
          <a:xfrm>
            <a:off x="4131250" y="2503675"/>
            <a:ext cx="181082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Trace Semantics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(Reachability)</a:t>
            </a:r>
          </a:p>
        </p:txBody>
      </p:sp>
      <p:sp>
        <p:nvSpPr>
          <p:cNvPr id="5487" name="TextBox 27"/>
          <p:cNvSpPr txBox="1"/>
          <p:nvPr/>
        </p:nvSpPr>
        <p:spPr>
          <a:xfrm>
            <a:off x="4186146" y="4461773"/>
            <a:ext cx="1768411" cy="891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Domain-Specific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Key-Value Pairs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488" name="TextBox 30"/>
          <p:cNvSpPr txBox="1"/>
          <p:nvPr/>
        </p:nvSpPr>
        <p:spPr>
          <a:xfrm>
            <a:off x="1357682" y="2842313"/>
            <a:ext cx="118396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Encode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Possibility </a:t>
            </a:r>
          </a:p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Space</a:t>
            </a:r>
          </a:p>
        </p:txBody>
      </p:sp>
      <p:sp>
        <p:nvSpPr>
          <p:cNvPr id="5489" name="TextBox 35"/>
          <p:cNvSpPr txBox="1"/>
          <p:nvPr/>
        </p:nvSpPr>
        <p:spPr>
          <a:xfrm>
            <a:off x="152240" y="5965833"/>
            <a:ext cx="638259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AFABAB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OPN-IDE can incorporate many styles of data representation to accommodate inter-domain communication.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6" name="矩形 1"/>
          <p:cNvSpPr txBox="1"/>
          <p:nvPr/>
        </p:nvSpPr>
        <p:spPr>
          <a:xfrm>
            <a:off x="4964539" y="1166841"/>
            <a:ext cx="7056110" cy="5107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Benjamin Koo (顧學雍)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Inventor of Algebra of Systems （AoS）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br>
              <a:rPr>
                <a:latin typeface="+mj-lt"/>
                <a:ea typeface="+mj-ea"/>
                <a:cs typeface="+mj-cs"/>
                <a:sym typeface="Calibri"/>
              </a:rPr>
            </a:b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Surya University, Vice President of Research and Development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Ph. D. in Engineering Systems, MIT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Masters in Systems Management and Design，MIT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Masters in Industrial Engineering. University of Minnesota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Bachelor in Mechanical Engineering, University of Minnesota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Technology Strategy Advisor to Minister Luhut Panjadang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br>
              <a:rPr>
                <a:latin typeface="+mj-lt"/>
                <a:ea typeface="+mj-ea"/>
                <a:cs typeface="+mj-cs"/>
                <a:sym typeface="Calibri"/>
              </a:rPr>
            </a:b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Email: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koo0905@gmail.com</a:t>
            </a:r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br/>
            <a:endParaRPr/>
          </a:p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Personal Homepage：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http://xlp.pub</a:t>
            </a:r>
          </a:p>
        </p:txBody>
      </p:sp>
      <p:sp>
        <p:nvSpPr>
          <p:cNvPr id="5157" name="矩形 2"/>
          <p:cNvSpPr txBox="1"/>
          <p:nvPr/>
        </p:nvSpPr>
        <p:spPr>
          <a:xfrm>
            <a:off x="313208" y="132988"/>
            <a:ext cx="1143682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Bio</a:t>
            </a:r>
          </a:p>
        </p:txBody>
      </p:sp>
      <p:pic>
        <p:nvPicPr>
          <p:cNvPr id="5158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86" y="1166840"/>
            <a:ext cx="4524316" cy="4524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1" name="Slide Number Placeholder 2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5492" name="TextBox 4"/>
          <p:cNvSpPr txBox="1"/>
          <p:nvPr/>
        </p:nvSpPr>
        <p:spPr>
          <a:xfrm>
            <a:off x="3477426" y="6141422"/>
            <a:ext cx="523714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Introductory material to enumerative combinatorics</a:t>
            </a:r>
          </a:p>
        </p:txBody>
      </p:sp>
      <p:pic>
        <p:nvPicPr>
          <p:cNvPr id="5493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672" y="1130758"/>
            <a:ext cx="7751413" cy="50868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98" name="Line Callout 1 5"/>
          <p:cNvGrpSpPr/>
          <p:nvPr/>
        </p:nvGrpSpPr>
        <p:grpSpPr>
          <a:xfrm>
            <a:off x="9053429" y="3573267"/>
            <a:ext cx="2993758" cy="1802746"/>
            <a:chOff x="0" y="0"/>
            <a:chExt cx="2993757" cy="1802744"/>
          </a:xfrm>
        </p:grpSpPr>
        <p:grpSp>
          <p:nvGrpSpPr>
            <p:cNvPr id="5496" name="Group"/>
            <p:cNvGrpSpPr/>
            <p:nvPr/>
          </p:nvGrpSpPr>
          <p:grpSpPr>
            <a:xfrm>
              <a:off x="0" y="205472"/>
              <a:ext cx="2993758" cy="1391800"/>
              <a:chOff x="0" y="0"/>
              <a:chExt cx="2993757" cy="1391799"/>
            </a:xfrm>
          </p:grpSpPr>
          <p:sp>
            <p:nvSpPr>
              <p:cNvPr id="5494" name="Rectangle"/>
              <p:cNvSpPr/>
              <p:nvPr/>
            </p:nvSpPr>
            <p:spPr>
              <a:xfrm>
                <a:off x="1245281" y="0"/>
                <a:ext cx="1748477" cy="1391800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495" name="Line"/>
              <p:cNvSpPr/>
              <p:nvPr/>
            </p:nvSpPr>
            <p:spPr>
              <a:xfrm flipH="1" flipV="1">
                <a:off x="0" y="154030"/>
                <a:ext cx="1099581" cy="106933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497" name="Evaluated and Optimizing"/>
            <p:cNvSpPr txBox="1"/>
            <p:nvPr/>
          </p:nvSpPr>
          <p:spPr>
            <a:xfrm>
              <a:off x="1305275" y="0"/>
              <a:ext cx="1628489" cy="1802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Evaluated and Optimizing</a:t>
              </a:r>
            </a:p>
          </p:txBody>
        </p:sp>
      </p:grpSp>
      <p:grpSp>
        <p:nvGrpSpPr>
          <p:cNvPr id="5503" name="Line Callout 1 7"/>
          <p:cNvGrpSpPr/>
          <p:nvPr/>
        </p:nvGrpSpPr>
        <p:grpSpPr>
          <a:xfrm>
            <a:off x="8785017" y="1967021"/>
            <a:ext cx="2993759" cy="1207973"/>
            <a:chOff x="0" y="0"/>
            <a:chExt cx="2993757" cy="1207972"/>
          </a:xfrm>
        </p:grpSpPr>
        <p:grpSp>
          <p:nvGrpSpPr>
            <p:cNvPr id="5501" name="Group"/>
            <p:cNvGrpSpPr/>
            <p:nvPr/>
          </p:nvGrpSpPr>
          <p:grpSpPr>
            <a:xfrm>
              <a:off x="-1" y="0"/>
              <a:ext cx="2993759" cy="1207973"/>
              <a:chOff x="0" y="0"/>
              <a:chExt cx="2993757" cy="1207972"/>
            </a:xfrm>
          </p:grpSpPr>
          <p:sp>
            <p:nvSpPr>
              <p:cNvPr id="5499" name="Rectangle"/>
              <p:cNvSpPr/>
              <p:nvPr/>
            </p:nvSpPr>
            <p:spPr>
              <a:xfrm>
                <a:off x="1476217" y="0"/>
                <a:ext cx="1517541" cy="1207973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500" name="Line"/>
              <p:cNvSpPr/>
              <p:nvPr/>
            </p:nvSpPr>
            <p:spPr>
              <a:xfrm flipH="1">
                <a:off x="-1" y="226495"/>
                <a:ext cx="1349762" cy="588185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502" name="Representing Mission Structures"/>
            <p:cNvSpPr txBox="1"/>
            <p:nvPr/>
          </p:nvSpPr>
          <p:spPr>
            <a:xfrm>
              <a:off x="1528287" y="177265"/>
              <a:ext cx="1413401" cy="853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7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Representing Mission Structures</a:t>
              </a:r>
            </a:p>
          </p:txBody>
        </p:sp>
      </p:grpSp>
      <p:grpSp>
        <p:nvGrpSpPr>
          <p:cNvPr id="5508" name="Line Callout 1 8"/>
          <p:cNvGrpSpPr/>
          <p:nvPr/>
        </p:nvGrpSpPr>
        <p:grpSpPr>
          <a:xfrm>
            <a:off x="568374" y="4630174"/>
            <a:ext cx="5125037" cy="1952989"/>
            <a:chOff x="0" y="0"/>
            <a:chExt cx="5125036" cy="1952988"/>
          </a:xfrm>
        </p:grpSpPr>
        <p:grpSp>
          <p:nvGrpSpPr>
            <p:cNvPr id="5506" name="Group"/>
            <p:cNvGrpSpPr/>
            <p:nvPr/>
          </p:nvGrpSpPr>
          <p:grpSpPr>
            <a:xfrm>
              <a:off x="-1" y="0"/>
              <a:ext cx="5125037" cy="1952989"/>
              <a:chOff x="0" y="0"/>
              <a:chExt cx="5125035" cy="1952989"/>
            </a:xfrm>
          </p:grpSpPr>
          <p:sp>
            <p:nvSpPr>
              <p:cNvPr id="5504" name="Rectangle"/>
              <p:cNvSpPr/>
              <p:nvPr/>
            </p:nvSpPr>
            <p:spPr>
              <a:xfrm>
                <a:off x="0" y="745017"/>
                <a:ext cx="1517541" cy="1207973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505" name="Line"/>
              <p:cNvSpPr/>
              <p:nvPr/>
            </p:nvSpPr>
            <p:spPr>
              <a:xfrm flipV="1">
                <a:off x="1751772" y="0"/>
                <a:ext cx="3373264" cy="1531685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507" name="Enumerate Instances of Solutions"/>
            <p:cNvSpPr txBox="1"/>
            <p:nvPr/>
          </p:nvSpPr>
          <p:spPr>
            <a:xfrm>
              <a:off x="52069" y="865133"/>
              <a:ext cx="1413402" cy="967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9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Enumerate Instances of Solutions</a:t>
              </a:r>
            </a:p>
          </p:txBody>
        </p:sp>
      </p:grpSp>
      <p:grpSp>
        <p:nvGrpSpPr>
          <p:cNvPr id="5513" name="Line Callout 1 9"/>
          <p:cNvGrpSpPr/>
          <p:nvPr/>
        </p:nvGrpSpPr>
        <p:grpSpPr>
          <a:xfrm>
            <a:off x="259492" y="1967020"/>
            <a:ext cx="2744366" cy="1207973"/>
            <a:chOff x="0" y="0"/>
            <a:chExt cx="2744365" cy="1207972"/>
          </a:xfrm>
        </p:grpSpPr>
        <p:grpSp>
          <p:nvGrpSpPr>
            <p:cNvPr id="5511" name="Group"/>
            <p:cNvGrpSpPr/>
            <p:nvPr/>
          </p:nvGrpSpPr>
          <p:grpSpPr>
            <a:xfrm>
              <a:off x="0" y="0"/>
              <a:ext cx="2744366" cy="1207973"/>
              <a:chOff x="0" y="0"/>
              <a:chExt cx="2744365" cy="1207972"/>
            </a:xfrm>
          </p:grpSpPr>
          <p:sp>
            <p:nvSpPr>
              <p:cNvPr id="5509" name="Rectangle"/>
              <p:cNvSpPr/>
              <p:nvPr/>
            </p:nvSpPr>
            <p:spPr>
              <a:xfrm>
                <a:off x="0" y="0"/>
                <a:ext cx="1826424" cy="1207973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400">
                    <a:solidFill>
                      <a:srgbClr val="FFFFFF"/>
                    </a:solidFill>
                    <a:latin typeface="STXinwei"/>
                    <a:ea typeface="STXinwei"/>
                    <a:cs typeface="STXinwei"/>
                    <a:sym typeface="STXinwei"/>
                  </a:defRPr>
                </a:pPr>
                <a:endParaRPr/>
              </a:p>
            </p:txBody>
          </p:sp>
          <p:sp>
            <p:nvSpPr>
              <p:cNvPr id="5510" name="Line"/>
              <p:cNvSpPr/>
              <p:nvPr/>
            </p:nvSpPr>
            <p:spPr>
              <a:xfrm>
                <a:off x="2002581" y="687819"/>
                <a:ext cx="741785" cy="368504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512" name="Defines…"/>
            <p:cNvSpPr/>
            <p:nvPr/>
          </p:nvSpPr>
          <p:spPr>
            <a:xfrm>
              <a:off x="52069" y="603986"/>
              <a:ext cx="17222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9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Defines</a:t>
              </a:r>
              <a:endParaRPr>
                <a:latin typeface="+mj-lt"/>
                <a:ea typeface="+mj-ea"/>
                <a:cs typeface="+mj-cs"/>
                <a:sym typeface="Calibri"/>
              </a:endParaRPr>
            </a:p>
            <a:p>
              <a:pPr algn="ctr">
                <a:defRPr sz="19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>
                  <a:latin typeface="+mj-lt"/>
                  <a:ea typeface="+mj-ea"/>
                  <a:cs typeface="+mj-cs"/>
                  <a:sym typeface="Calibri"/>
                </a:rPr>
                <a:t>Solution space of interest</a:t>
              </a:r>
            </a:p>
          </p:txBody>
        </p:sp>
      </p:grpSp>
      <p:pic>
        <p:nvPicPr>
          <p:cNvPr id="5514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836" y="5184802"/>
            <a:ext cx="2027170" cy="1563817"/>
          </a:xfrm>
          <a:prstGeom prst="rect">
            <a:avLst/>
          </a:prstGeom>
          <a:ln w="12700">
            <a:miter lim="400000"/>
          </a:ln>
        </p:spPr>
      </p:pic>
      <p:sp>
        <p:nvSpPr>
          <p:cNvPr id="5515" name="标题 1"/>
          <p:cNvSpPr txBox="1"/>
          <p:nvPr/>
        </p:nvSpPr>
        <p:spPr>
          <a:xfrm>
            <a:off x="606155" y="172375"/>
            <a:ext cx="10980002" cy="55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 defTabSz="841247">
              <a:lnSpc>
                <a:spcPct val="90000"/>
              </a:lnSpc>
              <a:defRPr sz="2400" b="1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Exploring the Solution Space with Encode, Enum, and Evaluate</a:t>
            </a:r>
          </a:p>
        </p:txBody>
      </p:sp>
      <p:sp>
        <p:nvSpPr>
          <p:cNvPr id="5516" name="Title 11"/>
          <p:cNvSpPr txBox="1">
            <a:spLocks noGrp="1"/>
          </p:cNvSpPr>
          <p:nvPr>
            <p:ph type="title"/>
          </p:nvPr>
        </p:nvSpPr>
        <p:spPr>
          <a:xfrm>
            <a:off x="413536" y="598289"/>
            <a:ext cx="11365240" cy="763601"/>
          </a:xfrm>
          <a:prstGeom prst="rect">
            <a:avLst/>
          </a:prstGeom>
        </p:spPr>
        <p:txBody>
          <a:bodyPr/>
          <a:lstStyle>
            <a:lvl1pPr algn="ctr" defTabSz="859536">
              <a:defRPr sz="3666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(Live software demo)</a:t>
            </a:r>
          </a:p>
        </p:txBody>
      </p:sp>
      <p:sp>
        <p:nvSpPr>
          <p:cNvPr id="5517" name="TextBox 1"/>
          <p:cNvSpPr txBox="1"/>
          <p:nvPr/>
        </p:nvSpPr>
        <p:spPr>
          <a:xfrm>
            <a:off x="9887777" y="1458494"/>
            <a:ext cx="226445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DSL:Domain Specific Language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" name="标题 1"/>
          <p:cNvSpPr txBox="1">
            <a:spLocks noGrp="1"/>
          </p:cNvSpPr>
          <p:nvPr>
            <p:ph type="title"/>
          </p:nvPr>
        </p:nvSpPr>
        <p:spPr>
          <a:xfrm>
            <a:off x="608380" y="309093"/>
            <a:ext cx="10980002" cy="468002"/>
          </a:xfrm>
          <a:prstGeom prst="rect">
            <a:avLst/>
          </a:prstGeom>
        </p:spPr>
        <p:txBody>
          <a:bodyPr/>
          <a:lstStyle/>
          <a:p>
            <a:pPr algn="ctr" defTabSz="466344">
              <a:defRPr sz="1224" b="1">
                <a:latin typeface="STXinwei"/>
                <a:ea typeface="STXinwei"/>
                <a:cs typeface="STXinwei"/>
                <a:sym typeface="STXinwei"/>
              </a:defRPr>
            </a:pPr>
            <a:r>
              <a:t>The Semantics of Key Value Pairs is a Declarative Language  </a:t>
            </a:r>
            <a:br/>
            <a:r>
              <a:t>(XML/JSON/YAML)</a:t>
            </a:r>
          </a:p>
        </p:txBody>
      </p:sp>
      <p:grpSp>
        <p:nvGrpSpPr>
          <p:cNvPr id="5522" name="Group 16"/>
          <p:cNvGrpSpPr/>
          <p:nvPr/>
        </p:nvGrpSpPr>
        <p:grpSpPr>
          <a:xfrm>
            <a:off x="6780004" y="3696818"/>
            <a:ext cx="3383281" cy="2392823"/>
            <a:chOff x="0" y="0"/>
            <a:chExt cx="3383280" cy="2392821"/>
          </a:xfrm>
        </p:grpSpPr>
        <p:pic>
          <p:nvPicPr>
            <p:cNvPr id="5520" name="Picture 12" descr="Picture 12"/>
            <p:cNvPicPr>
              <a:picLocks noChangeAspect="1"/>
            </p:cNvPicPr>
            <p:nvPr/>
          </p:nvPicPr>
          <p:blipFill>
            <a:blip r:embed="rId2"/>
            <a:srcRect r="83236"/>
            <a:stretch>
              <a:fillRect/>
            </a:stretch>
          </p:blipFill>
          <p:spPr>
            <a:xfrm>
              <a:off x="0" y="5221"/>
              <a:ext cx="1611632" cy="2387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21" name="Picture 24" descr="Picture 24"/>
            <p:cNvPicPr>
              <a:picLocks noChangeAspect="1"/>
            </p:cNvPicPr>
            <p:nvPr/>
          </p:nvPicPr>
          <p:blipFill>
            <a:blip r:embed="rId2"/>
            <a:srcRect l="53617" r="26646"/>
            <a:stretch>
              <a:fillRect/>
            </a:stretch>
          </p:blipFill>
          <p:spPr>
            <a:xfrm>
              <a:off x="1485900" y="-1"/>
              <a:ext cx="1897381" cy="2387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523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75" y="1201575"/>
            <a:ext cx="4516341" cy="2227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4" name="Picture 15" descr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9" y="1147001"/>
            <a:ext cx="5617530" cy="5099636"/>
          </a:xfrm>
          <a:prstGeom prst="rect">
            <a:avLst/>
          </a:prstGeom>
          <a:ln w="12700">
            <a:miter lim="400000"/>
          </a:ln>
        </p:spPr>
      </p:pic>
      <p:sp>
        <p:nvSpPr>
          <p:cNvPr id="5525" name="Rounded Rectangle 28"/>
          <p:cNvSpPr/>
          <p:nvPr/>
        </p:nvSpPr>
        <p:spPr>
          <a:xfrm>
            <a:off x="6721447" y="3859033"/>
            <a:ext cx="1409312" cy="2387602"/>
          </a:xfrm>
          <a:prstGeom prst="roundRect">
            <a:avLst>
              <a:gd name="adj" fmla="val 16667"/>
            </a:avLst>
          </a:prstGeom>
          <a:ln w="38100">
            <a:solidFill>
              <a:srgbClr val="0000C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CC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526" name="Rectangle 29"/>
          <p:cNvSpPr txBox="1"/>
          <p:nvPr/>
        </p:nvSpPr>
        <p:spPr>
          <a:xfrm>
            <a:off x="6523676" y="3421676"/>
            <a:ext cx="180485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0000CC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Keys=Namespace</a:t>
            </a:r>
          </a:p>
        </p:txBody>
      </p:sp>
      <p:sp>
        <p:nvSpPr>
          <p:cNvPr id="5527" name="Rounded Rectangle 31"/>
          <p:cNvSpPr/>
          <p:nvPr/>
        </p:nvSpPr>
        <p:spPr>
          <a:xfrm>
            <a:off x="8261198" y="3859033"/>
            <a:ext cx="2032526" cy="2387603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528" name="Rectangle 32"/>
          <p:cNvSpPr txBox="1"/>
          <p:nvPr/>
        </p:nvSpPr>
        <p:spPr>
          <a:xfrm>
            <a:off x="7957700" y="3402626"/>
            <a:ext cx="406145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Values=Rewrite rules</a:t>
            </a:r>
          </a:p>
        </p:txBody>
      </p:sp>
      <p:sp>
        <p:nvSpPr>
          <p:cNvPr id="5529" name="Rounded Rectangle 33"/>
          <p:cNvSpPr/>
          <p:nvPr/>
        </p:nvSpPr>
        <p:spPr>
          <a:xfrm>
            <a:off x="6098233" y="1147001"/>
            <a:ext cx="5732771" cy="5500941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530" name="Rectangle 34"/>
          <p:cNvSpPr txBox="1"/>
          <p:nvPr/>
        </p:nvSpPr>
        <p:spPr>
          <a:xfrm>
            <a:off x="6411595" y="822964"/>
            <a:ext cx="468821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Values=Rewrite rules of a localized solution space</a:t>
            </a:r>
          </a:p>
        </p:txBody>
      </p:sp>
      <p:sp>
        <p:nvSpPr>
          <p:cNvPr id="5531" name="Rounded Rectangle 36"/>
          <p:cNvSpPr/>
          <p:nvPr/>
        </p:nvSpPr>
        <p:spPr>
          <a:xfrm>
            <a:off x="462098" y="2034539"/>
            <a:ext cx="1766753" cy="3676460"/>
          </a:xfrm>
          <a:prstGeom prst="roundRect">
            <a:avLst>
              <a:gd name="adj" fmla="val 16667"/>
            </a:avLst>
          </a:prstGeom>
          <a:ln w="38100">
            <a:solidFill>
              <a:srgbClr val="0000CC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00CC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532" name="Rectangle 37"/>
          <p:cNvSpPr txBox="1"/>
          <p:nvPr/>
        </p:nvSpPr>
        <p:spPr>
          <a:xfrm>
            <a:off x="443048" y="1695986"/>
            <a:ext cx="180485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0000CC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Keys=Namespace</a:t>
            </a:r>
          </a:p>
        </p:txBody>
      </p:sp>
      <p:sp>
        <p:nvSpPr>
          <p:cNvPr id="5533" name="Straight Arrow Connector 25"/>
          <p:cNvSpPr/>
          <p:nvPr/>
        </p:nvSpPr>
        <p:spPr>
          <a:xfrm>
            <a:off x="2143891" y="2537460"/>
            <a:ext cx="3954344" cy="1360012"/>
          </a:xfrm>
          <a:prstGeom prst="line">
            <a:avLst/>
          </a:prstGeom>
          <a:ln w="63500">
            <a:solidFill>
              <a:srgbClr val="0000CC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34" name="TextBox 41"/>
          <p:cNvSpPr txBox="1"/>
          <p:nvPr/>
        </p:nvSpPr>
        <p:spPr>
          <a:xfrm>
            <a:off x="7494241" y="2383868"/>
            <a:ext cx="181082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Trace Semantics</a:t>
            </a:r>
          </a:p>
        </p:txBody>
      </p:sp>
      <p:sp>
        <p:nvSpPr>
          <p:cNvPr id="5535" name="TextBox 42"/>
          <p:cNvSpPr txBox="1"/>
          <p:nvPr/>
        </p:nvSpPr>
        <p:spPr>
          <a:xfrm>
            <a:off x="10375422" y="4546029"/>
            <a:ext cx="121365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Domain-Specific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>
              <a:defRPr sz="12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Key-Value Pairs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3"/>
          </a:xfrm>
          <a:prstGeom prst="rect">
            <a:avLst/>
          </a:prstGeom>
        </p:spPr>
        <p:txBody>
          <a:bodyPr/>
          <a:lstStyle>
            <a:lvl1pPr algn="ctr" defTabSz="832834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Algebraic Closure of Model Space</a:t>
            </a:r>
          </a:p>
        </p:txBody>
      </p:sp>
      <p:pic>
        <p:nvPicPr>
          <p:cNvPr id="5538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100"/>
          </a:xfrm>
          <a:prstGeom prst="rect">
            <a:avLst/>
          </a:prstGeom>
          <a:ln w="12700">
            <a:miter lim="400000"/>
          </a:ln>
        </p:spPr>
      </p:pic>
      <p:sp>
        <p:nvSpPr>
          <p:cNvPr id="5539" name="TextBox 2"/>
          <p:cNvSpPr txBox="1"/>
          <p:nvPr/>
        </p:nvSpPr>
        <p:spPr>
          <a:xfrm>
            <a:off x="6144100" y="3519453"/>
            <a:ext cx="114623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Encd</a:t>
            </a:r>
          </a:p>
        </p:txBody>
      </p:sp>
      <p:sp>
        <p:nvSpPr>
          <p:cNvPr id="5540" name="TextBox 5"/>
          <p:cNvSpPr txBox="1"/>
          <p:nvPr/>
        </p:nvSpPr>
        <p:spPr>
          <a:xfrm>
            <a:off x="3315525" y="6211668"/>
            <a:ext cx="1298487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Enum</a:t>
            </a:r>
          </a:p>
        </p:txBody>
      </p:sp>
      <p:sp>
        <p:nvSpPr>
          <p:cNvPr id="5541" name="TextBox 6"/>
          <p:cNvSpPr txBox="1"/>
          <p:nvPr/>
        </p:nvSpPr>
        <p:spPr>
          <a:xfrm>
            <a:off x="303472" y="3519453"/>
            <a:ext cx="993538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Eval</a:t>
            </a:r>
          </a:p>
        </p:txBody>
      </p:sp>
      <p:pic>
        <p:nvPicPr>
          <p:cNvPr id="554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836" y="3163403"/>
            <a:ext cx="4259045" cy="25971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47" name="Line Callout 1 3"/>
          <p:cNvGrpSpPr/>
          <p:nvPr/>
        </p:nvGrpSpPr>
        <p:grpSpPr>
          <a:xfrm>
            <a:off x="8068960" y="2564570"/>
            <a:ext cx="2586477" cy="499907"/>
            <a:chOff x="0" y="0"/>
            <a:chExt cx="2586475" cy="499906"/>
          </a:xfrm>
        </p:grpSpPr>
        <p:grpSp>
          <p:nvGrpSpPr>
            <p:cNvPr id="5545" name="Group"/>
            <p:cNvGrpSpPr/>
            <p:nvPr/>
          </p:nvGrpSpPr>
          <p:grpSpPr>
            <a:xfrm>
              <a:off x="-1" y="0"/>
              <a:ext cx="2586477" cy="499907"/>
              <a:chOff x="0" y="0"/>
              <a:chExt cx="2586474" cy="499906"/>
            </a:xfrm>
          </p:grpSpPr>
          <p:sp>
            <p:nvSpPr>
              <p:cNvPr id="5543" name="Rectangle"/>
              <p:cNvSpPr/>
              <p:nvPr/>
            </p:nvSpPr>
            <p:spPr>
              <a:xfrm>
                <a:off x="0" y="0"/>
                <a:ext cx="2310714" cy="499907"/>
              </a:xfrm>
              <a:prstGeom prst="rect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544" name="Line"/>
              <p:cNvSpPr/>
              <p:nvPr/>
            </p:nvSpPr>
            <p:spPr>
              <a:xfrm>
                <a:off x="2414718" y="192584"/>
                <a:ext cx="171758" cy="110325"/>
              </a:xfrm>
              <a:prstGeom prst="lin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546" name="Closure of Model Space"/>
            <p:cNvSpPr txBox="1"/>
            <p:nvPr/>
          </p:nvSpPr>
          <p:spPr>
            <a:xfrm>
              <a:off x="52069" y="81549"/>
              <a:ext cx="2206576" cy="3368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Closure of 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Model Space</a:t>
              </a:r>
            </a:p>
          </p:txBody>
        </p:sp>
      </p:grpSp>
      <p:sp>
        <p:nvSpPr>
          <p:cNvPr id="5548" name="TextBox 4"/>
          <p:cNvSpPr txBox="1"/>
          <p:nvPr/>
        </p:nvSpPr>
        <p:spPr>
          <a:xfrm>
            <a:off x="7123537" y="5984523"/>
            <a:ext cx="459964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All computation in AoS will produce elements that </a:t>
            </a:r>
          </a:p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are still in the domain of AoS.</a:t>
            </a:r>
          </a:p>
        </p:txBody>
      </p:sp>
      <p:sp>
        <p:nvSpPr>
          <p:cNvPr id="5549" name="Curved Connector 9"/>
          <p:cNvSpPr/>
          <p:nvPr/>
        </p:nvSpPr>
        <p:spPr>
          <a:xfrm rot="16200000" flipV="1">
            <a:off x="10124953" y="3069245"/>
            <a:ext cx="1250851" cy="741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550" name="Curved Connector 12"/>
          <p:cNvSpPr/>
          <p:nvPr/>
        </p:nvSpPr>
        <p:spPr>
          <a:xfrm rot="10800000" flipV="1">
            <a:off x="7574692" y="2814522"/>
            <a:ext cx="494270" cy="1071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551" name="内容占位符 2"/>
          <p:cNvSpPr txBox="1"/>
          <p:nvPr/>
        </p:nvSpPr>
        <p:spPr>
          <a:xfrm>
            <a:off x="857444" y="940582"/>
            <a:ext cx="10765005" cy="1470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Boundary of AoS：Many computations can be expressed in terms of  network Reachability，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Reachability：Petri Net can be used to represent a very large class of concurrent and dynamical discrete systems.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Generative Structure：Encode, Enumerate, Evaluate as the 3E language operators as a whole can be used to control the size of enumerative efforts.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Algebraic Meta Language：All Domain Specific Language could be defined using the 3E approach.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3" name="Google Shape;154;p31"/>
          <p:cNvSpPr txBox="1">
            <a:spLocks noGrp="1"/>
          </p:cNvSpPr>
          <p:nvPr>
            <p:ph type="title"/>
          </p:nvPr>
        </p:nvSpPr>
        <p:spPr>
          <a:xfrm>
            <a:off x="417980" y="252800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/>
          <a:p>
            <a:pPr algn="ctr" defTabSz="758895">
              <a:defRPr sz="1743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THREE Necessary and Sufficient Conditions of Decision Making</a:t>
            </a:r>
            <a:br/>
            <a:r>
              <a:t>(The Main Thesis of Abstract Interpretation)</a:t>
            </a:r>
          </a:p>
        </p:txBody>
      </p:sp>
      <p:pic>
        <p:nvPicPr>
          <p:cNvPr id="5554" name="Google Shape;155;p31" descr="Google Shape;155;p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843" y="3153910"/>
            <a:ext cx="1494936" cy="1494936"/>
          </a:xfrm>
          <a:prstGeom prst="rect">
            <a:avLst/>
          </a:prstGeom>
          <a:ln w="12700">
            <a:miter lim="400000"/>
          </a:ln>
        </p:spPr>
      </p:pic>
      <p:sp>
        <p:nvSpPr>
          <p:cNvPr id="5555" name="Google Shape;156;p31"/>
          <p:cNvSpPr txBox="1"/>
          <p:nvPr/>
        </p:nvSpPr>
        <p:spPr>
          <a:xfrm>
            <a:off x="1003110" y="1022600"/>
            <a:ext cx="2596402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4"/>
              </a:defRPr>
            </a:lvl1pPr>
          </a:lstStyle>
          <a:p>
            <a:pPr>
              <a:defRPr u="none">
                <a:solidFill>
                  <a:srgbClr val="0B5394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Soundness</a:t>
            </a:r>
          </a:p>
        </p:txBody>
      </p:sp>
      <p:sp>
        <p:nvSpPr>
          <p:cNvPr id="5556" name="Google Shape;157;p31"/>
          <p:cNvSpPr txBox="1"/>
          <p:nvPr/>
        </p:nvSpPr>
        <p:spPr>
          <a:xfrm>
            <a:off x="5041310" y="1022600"/>
            <a:ext cx="2158868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5"/>
              </a:defRPr>
            </a:lvl1pPr>
          </a:lstStyle>
          <a:p>
            <a:pPr>
              <a:defRPr u="none">
                <a:solidFill>
                  <a:srgbClr val="1C4587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Precision</a:t>
            </a:r>
          </a:p>
        </p:txBody>
      </p:sp>
      <p:sp>
        <p:nvSpPr>
          <p:cNvPr id="5557" name="Google Shape;158;p31"/>
          <p:cNvSpPr txBox="1"/>
          <p:nvPr/>
        </p:nvSpPr>
        <p:spPr>
          <a:xfrm>
            <a:off x="8641977" y="1022600"/>
            <a:ext cx="2695760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6"/>
              </a:defRPr>
            </a:lvl1pPr>
          </a:lstStyle>
          <a:p>
            <a:pPr>
              <a:defRPr u="none">
                <a:solidFill>
                  <a:srgbClr val="1C4587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6"/>
              </a:rPr>
              <a:t>Termination</a:t>
            </a:r>
          </a:p>
        </p:txBody>
      </p:sp>
      <p:sp>
        <p:nvSpPr>
          <p:cNvPr id="5558" name="Google Shape;159;p31"/>
          <p:cNvSpPr/>
          <p:nvPr/>
        </p:nvSpPr>
        <p:spPr>
          <a:xfrm>
            <a:off x="4234278" y="2270784"/>
            <a:ext cx="14400" cy="23152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559" name="Google Shape;160;p31" descr="Google Shape;160;p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977" y="3100010"/>
            <a:ext cx="2517201" cy="1809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0" name="Google Shape;161;p31" descr="Google Shape;161;p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1044" y="3056433"/>
            <a:ext cx="3100508" cy="1808634"/>
          </a:xfrm>
          <a:prstGeom prst="rect">
            <a:avLst/>
          </a:prstGeom>
          <a:ln w="12700">
            <a:miter lim="400000"/>
          </a:ln>
        </p:spPr>
      </p:pic>
      <p:sp>
        <p:nvSpPr>
          <p:cNvPr id="5561" name="Google Shape;162;p31"/>
          <p:cNvSpPr/>
          <p:nvPr/>
        </p:nvSpPr>
        <p:spPr>
          <a:xfrm>
            <a:off x="7873911" y="2228966"/>
            <a:ext cx="14401" cy="23152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62" name="TextBox 2"/>
          <p:cNvSpPr txBox="1"/>
          <p:nvPr/>
        </p:nvSpPr>
        <p:spPr>
          <a:xfrm>
            <a:off x="1161086" y="1612382"/>
            <a:ext cx="849472" cy="574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defRPr sz="3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5563" name="TextBox 5"/>
          <p:cNvSpPr txBox="1"/>
          <p:nvPr/>
        </p:nvSpPr>
        <p:spPr>
          <a:xfrm>
            <a:off x="4091544" y="5173717"/>
            <a:ext cx="4017378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1400" dirty="0"/>
              <a:t>The represented information is shown in notations that are sufficiently accurate for decision making</a:t>
            </a:r>
          </a:p>
        </p:txBody>
      </p:sp>
      <p:sp>
        <p:nvSpPr>
          <p:cNvPr id="5564" name="TextBox 23"/>
          <p:cNvSpPr txBox="1"/>
          <p:nvPr/>
        </p:nvSpPr>
        <p:spPr>
          <a:xfrm>
            <a:off x="8196390" y="5194473"/>
            <a:ext cx="350833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1400" dirty="0"/>
              <a:t>Make Decision within Finite Resources</a:t>
            </a:r>
          </a:p>
        </p:txBody>
      </p:sp>
      <p:sp>
        <p:nvSpPr>
          <p:cNvPr id="5565" name="TextBox 18"/>
          <p:cNvSpPr txBox="1"/>
          <p:nvPr/>
        </p:nvSpPr>
        <p:spPr>
          <a:xfrm>
            <a:off x="511079" y="5173717"/>
            <a:ext cx="3580465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1400" dirty="0"/>
              <a:t>The propositions(assumptions and assertions)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1400" dirty="0"/>
              <a:t>Are coherent with final outcome</a:t>
            </a:r>
          </a:p>
        </p:txBody>
      </p:sp>
      <p:sp>
        <p:nvSpPr>
          <p:cNvPr id="5566" name="TextBox 1"/>
          <p:cNvSpPr txBox="1"/>
          <p:nvPr/>
        </p:nvSpPr>
        <p:spPr>
          <a:xfrm>
            <a:off x="841169" y="2413260"/>
            <a:ext cx="2897111" cy="50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Soundness: All provable truth are true;</a:t>
            </a:r>
          </a:p>
          <a:p>
            <a: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Completeness: All truth are provable; </a:t>
            </a:r>
          </a:p>
        </p:txBody>
      </p:sp>
      <p:sp>
        <p:nvSpPr>
          <p:cNvPr id="5567" name="TextBox 19"/>
          <p:cNvSpPr txBox="1"/>
          <p:nvPr/>
        </p:nvSpPr>
        <p:spPr>
          <a:xfrm>
            <a:off x="8196390" y="2413260"/>
            <a:ext cx="4113583" cy="50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Terminable: The program of interest eventually stops;</a:t>
            </a:r>
          </a:p>
          <a:p>
            <a: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Bounded Term.: The said program stops given a bound; </a:t>
            </a:r>
          </a:p>
        </p:txBody>
      </p:sp>
      <p:sp>
        <p:nvSpPr>
          <p:cNvPr id="5568" name="TextBox 20"/>
          <p:cNvSpPr txBox="1"/>
          <p:nvPr/>
        </p:nvSpPr>
        <p:spPr>
          <a:xfrm>
            <a:off x="4287198" y="2529658"/>
            <a:ext cx="3623504" cy="28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Precise semantics: Avoid False Positive/Negative.</a:t>
            </a:r>
          </a:p>
        </p:txBody>
      </p:sp>
      <p:pic>
        <p:nvPicPr>
          <p:cNvPr id="5569" name="Picture 21" descr="Picture 21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9277" y="170784"/>
            <a:ext cx="864064" cy="845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0" name="Picture 2" descr="Picture 2">
            <a:hlinkClick r:id="rId11"/>
          </p:cNvPr>
          <p:cNvPicPr>
            <a:picLocks noChangeAspect="1"/>
          </p:cNvPicPr>
          <p:nvPr/>
        </p:nvPicPr>
        <p:blipFill>
          <a:blip r:embed="rId12"/>
          <a:srcRect l="8371" t="8764" r="34238" b="45163"/>
          <a:stretch>
            <a:fillRect/>
          </a:stretch>
        </p:blipFill>
        <p:spPr>
          <a:xfrm>
            <a:off x="9478197" y="252800"/>
            <a:ext cx="844758" cy="8477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4" name="Picture 5" descr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7" y="1013733"/>
            <a:ext cx="4092704" cy="3468322"/>
          </a:xfrm>
          <a:prstGeom prst="rect">
            <a:avLst/>
          </a:prstGeom>
          <a:ln w="12700">
            <a:miter lim="400000"/>
          </a:ln>
        </p:spPr>
      </p:pic>
      <p:sp>
        <p:nvSpPr>
          <p:cNvPr id="5575" name="Title 1"/>
          <p:cNvSpPr txBox="1">
            <a:spLocks noGrp="1"/>
          </p:cNvSpPr>
          <p:nvPr>
            <p:ph type="title"/>
          </p:nvPr>
        </p:nvSpPr>
        <p:spPr>
          <a:xfrm>
            <a:off x="415762" y="252800"/>
            <a:ext cx="11365240" cy="461665"/>
          </a:xfrm>
          <a:prstGeom prst="rect">
            <a:avLst/>
          </a:prstGeom>
        </p:spPr>
        <p:txBody>
          <a:bodyPr/>
          <a:lstStyle>
            <a:lvl1pPr algn="ctr" defTabSz="758951">
              <a:defRPr sz="1743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All Data Types can be represented by Partially Ordered Set (POSet)</a:t>
            </a:r>
          </a:p>
        </p:txBody>
      </p:sp>
      <p:sp>
        <p:nvSpPr>
          <p:cNvPr id="5576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809145" y="983950"/>
            <a:ext cx="2578470" cy="420137"/>
          </a:xfrm>
          <a:prstGeom prst="rect">
            <a:avLst/>
          </a:prstGeom>
        </p:spPr>
        <p:txBody>
          <a:bodyPr/>
          <a:lstStyle>
            <a:lvl1pPr marL="0" indent="128012" algn="ctr" defTabSz="768095">
              <a:lnSpc>
                <a:spcPct val="81000"/>
              </a:lnSpc>
              <a:buSzTx/>
              <a:buNone/>
              <a:defRPr sz="1512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Universality</a:t>
            </a:r>
          </a:p>
        </p:txBody>
      </p:sp>
      <p:sp>
        <p:nvSpPr>
          <p:cNvPr id="5577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653718" y="6296048"/>
            <a:ext cx="379193" cy="3679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1219169">
              <a:defRPr sz="1300"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5578" name="Picture 2" descr="Picture 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6815" y="2214353"/>
            <a:ext cx="1374103" cy="1780089"/>
          </a:xfrm>
          <a:prstGeom prst="rect">
            <a:avLst/>
          </a:prstGeom>
          <a:ln w="12700">
            <a:miter lim="400000"/>
          </a:ln>
        </p:spPr>
      </p:pic>
      <p:sp>
        <p:nvSpPr>
          <p:cNvPr id="5579" name="TextBox 8"/>
          <p:cNvSpPr txBox="1"/>
          <p:nvPr/>
        </p:nvSpPr>
        <p:spPr>
          <a:xfrm>
            <a:off x="8852830" y="4373634"/>
            <a:ext cx="26453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Image Source: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Wikipedia</a:t>
            </a:r>
          </a:p>
        </p:txBody>
      </p:sp>
      <p:pic>
        <p:nvPicPr>
          <p:cNvPr id="5580" name="Picture 9" descr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53" y="4905911"/>
            <a:ext cx="3541297" cy="1503111"/>
          </a:xfrm>
          <a:prstGeom prst="rect">
            <a:avLst/>
          </a:prstGeom>
          <a:ln w="12700">
            <a:miter lim="400000"/>
          </a:ln>
        </p:spPr>
      </p:pic>
      <p:sp>
        <p:nvSpPr>
          <p:cNvPr id="5581" name="TextBox 10"/>
          <p:cNvSpPr txBox="1"/>
          <p:nvPr/>
        </p:nvSpPr>
        <p:spPr>
          <a:xfrm>
            <a:off x="8671871" y="4063941"/>
            <a:ext cx="351896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Dana Scott: 1976 Turing Awardee</a:t>
            </a:r>
          </a:p>
        </p:txBody>
      </p:sp>
      <p:pic>
        <p:nvPicPr>
          <p:cNvPr id="5582" name="Picture 11" descr="Picture 11"/>
          <p:cNvPicPr>
            <a:picLocks noChangeAspect="1"/>
          </p:cNvPicPr>
          <p:nvPr/>
        </p:nvPicPr>
        <p:blipFill>
          <a:blip r:embed="rId7"/>
          <a:srcRect l="30434" t="19972" r="30434" b="16818"/>
          <a:stretch>
            <a:fillRect/>
          </a:stretch>
        </p:blipFill>
        <p:spPr>
          <a:xfrm>
            <a:off x="4066983" y="1567441"/>
            <a:ext cx="4126954" cy="3749779"/>
          </a:xfrm>
          <a:prstGeom prst="rect">
            <a:avLst/>
          </a:prstGeom>
          <a:ln w="12700">
            <a:miter lim="400000"/>
          </a:ln>
        </p:spPr>
      </p:pic>
      <p:sp>
        <p:nvSpPr>
          <p:cNvPr id="5583" name="TextBox 17"/>
          <p:cNvSpPr txBox="1"/>
          <p:nvPr/>
        </p:nvSpPr>
        <p:spPr>
          <a:xfrm>
            <a:off x="8203890" y="1090387"/>
            <a:ext cx="3859732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Denotational/Mathematical Semantics invented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by Dana Scott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have elevated methods of computation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from arts to science.</a:t>
            </a:r>
          </a:p>
        </p:txBody>
      </p:sp>
      <p:sp>
        <p:nvSpPr>
          <p:cNvPr id="5584" name="Google Shape;212;p34"/>
          <p:cNvSpPr txBox="1"/>
          <p:nvPr/>
        </p:nvSpPr>
        <p:spPr>
          <a:xfrm rot="1708552">
            <a:off x="157095" y="2985534"/>
            <a:ext cx="3786780" cy="726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 algn="ctr">
              <a:defRPr sz="1600">
                <a:solidFill>
                  <a:srgbClr val="0070C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Axiom1: A Data Type is a Partially Ordered Set</a:t>
            </a:r>
          </a:p>
        </p:txBody>
      </p:sp>
      <p:pic>
        <p:nvPicPr>
          <p:cNvPr id="5585" name="Picture 4" descr="Picture 4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7869" y="4751649"/>
            <a:ext cx="1997857" cy="1434787"/>
          </a:xfrm>
          <a:prstGeom prst="rect">
            <a:avLst/>
          </a:prstGeom>
          <a:ln w="12700">
            <a:miter lim="400000"/>
          </a:ln>
        </p:spPr>
      </p:pic>
      <p:sp>
        <p:nvSpPr>
          <p:cNvPr id="5586" name="TextBox 14"/>
          <p:cNvSpPr txBox="1"/>
          <p:nvPr/>
        </p:nvSpPr>
        <p:spPr>
          <a:xfrm>
            <a:off x="8904269" y="6296048"/>
            <a:ext cx="254242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8"/>
              </a:defRPr>
            </a:lvl1pPr>
          </a:lstStyle>
          <a:p>
            <a:pPr>
              <a:defRPr sz="1800" u="none">
                <a:solidFill>
                  <a:srgbClr val="000000"/>
                </a:solidFill>
                <a:uFillTx/>
              </a:defRPr>
            </a:pPr>
            <a:r>
              <a:rPr sz="13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8"/>
              </a:rPr>
              <a:t>Lambda Calculus, Then and Now</a:t>
            </a:r>
          </a:p>
        </p:txBody>
      </p:sp>
      <p:sp>
        <p:nvSpPr>
          <p:cNvPr id="5587" name="Text Placeholder 2"/>
          <p:cNvSpPr txBox="1"/>
          <p:nvPr/>
        </p:nvSpPr>
        <p:spPr>
          <a:xfrm>
            <a:off x="3106264" y="5657465"/>
            <a:ext cx="6048391" cy="657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indent="152396" algn="ctr" defTabSz="914400">
              <a:lnSpc>
                <a:spcPct val="90000"/>
              </a:lnSpc>
              <a:defRPr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Lattice is a special case of Partially Ordered Sets</a:t>
            </a:r>
          </a:p>
        </p:txBody>
      </p:sp>
      <p:sp>
        <p:nvSpPr>
          <p:cNvPr id="5588" name="TextBox 16"/>
          <p:cNvSpPr txBox="1"/>
          <p:nvPr/>
        </p:nvSpPr>
        <p:spPr>
          <a:xfrm>
            <a:off x="6236125" y="1356114"/>
            <a:ext cx="890177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>
              <a:defRPr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Join/Top</a:t>
            </a:r>
          </a:p>
        </p:txBody>
      </p:sp>
      <p:sp>
        <p:nvSpPr>
          <p:cNvPr id="5589" name="TextBox 18"/>
          <p:cNvSpPr txBox="1"/>
          <p:nvPr/>
        </p:nvSpPr>
        <p:spPr>
          <a:xfrm>
            <a:off x="6278958" y="4921227"/>
            <a:ext cx="1386444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>
              <a:defRPr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Meet/Bottom</a:t>
            </a:r>
          </a:p>
        </p:txBody>
      </p:sp>
      <p:sp>
        <p:nvSpPr>
          <p:cNvPr id="5590" name="TextBox 19"/>
          <p:cNvSpPr txBox="1"/>
          <p:nvPr/>
        </p:nvSpPr>
        <p:spPr>
          <a:xfrm>
            <a:off x="4235434" y="1466020"/>
            <a:ext cx="1671970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lowest upper bound (lub)</a:t>
            </a:r>
          </a:p>
        </p:txBody>
      </p:sp>
      <p:sp>
        <p:nvSpPr>
          <p:cNvPr id="5591" name="TextBox 20"/>
          <p:cNvSpPr txBox="1"/>
          <p:nvPr/>
        </p:nvSpPr>
        <p:spPr>
          <a:xfrm>
            <a:off x="4198341" y="4938050"/>
            <a:ext cx="1743854" cy="24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greatest lower bound (glb)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5" name="Google Shape;198;p34"/>
          <p:cNvGrpSpPr/>
          <p:nvPr/>
        </p:nvGrpSpPr>
        <p:grpSpPr>
          <a:xfrm>
            <a:off x="5223247" y="3053133"/>
            <a:ext cx="1750401" cy="738801"/>
            <a:chOff x="0" y="31899"/>
            <a:chExt cx="1750399" cy="738800"/>
          </a:xfrm>
        </p:grpSpPr>
        <p:sp>
          <p:nvSpPr>
            <p:cNvPr id="5593" name="Oval"/>
            <p:cNvSpPr/>
            <p:nvPr/>
          </p:nvSpPr>
          <p:spPr>
            <a:xfrm>
              <a:off x="0" y="31899"/>
              <a:ext cx="1750400" cy="738802"/>
            </a:xfrm>
            <a:prstGeom prst="ellipse">
              <a:avLst/>
            </a:prstGeom>
            <a:solidFill>
              <a:srgbClr val="F4CCCC"/>
            </a:solidFill>
            <a:ln w="28575" cap="flat">
              <a:solidFill>
                <a:srgbClr val="4454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594" name="Present Data"/>
            <p:cNvSpPr/>
            <p:nvPr/>
          </p:nvSpPr>
          <p:spPr>
            <a:xfrm>
              <a:off x="270627" y="401300"/>
              <a:ext cx="120914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ctr">
                <a:defRPr b="1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Present Data</a:t>
              </a:r>
            </a:p>
          </p:txBody>
        </p:sp>
      </p:grpSp>
      <p:sp>
        <p:nvSpPr>
          <p:cNvPr id="5596" name="Google Shape;199;p34"/>
          <p:cNvSpPr txBox="1">
            <a:spLocks noGrp="1"/>
          </p:cNvSpPr>
          <p:nvPr>
            <p:ph type="title"/>
          </p:nvPr>
        </p:nvSpPr>
        <p:spPr>
          <a:xfrm>
            <a:off x="416811" y="358576"/>
            <a:ext cx="11360802" cy="507063"/>
          </a:xfrm>
          <a:prstGeom prst="rect">
            <a:avLst/>
          </a:prstGeom>
        </p:spPr>
        <p:txBody>
          <a:bodyPr lIns="121899" tIns="121899" rIns="121899" bIns="121899"/>
          <a:lstStyle>
            <a:lvl1pPr algn="ctr" defTabSz="758951">
              <a:defRPr sz="1743" b="1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Influential Regions of Present Data can be bounded in Lattices</a:t>
            </a:r>
          </a:p>
        </p:txBody>
      </p:sp>
      <p:sp>
        <p:nvSpPr>
          <p:cNvPr id="5597" name="Google Shape;205;p34"/>
          <p:cNvSpPr/>
          <p:nvPr/>
        </p:nvSpPr>
        <p:spPr>
          <a:xfrm flipV="1">
            <a:off x="6973647" y="816148"/>
            <a:ext cx="4641927" cy="2606385"/>
          </a:xfrm>
          <a:prstGeom prst="line">
            <a:avLst/>
          </a:prstGeom>
          <a:ln w="63500">
            <a:solidFill>
              <a:srgbClr val="2F5597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98" name="Google Shape;206;p34"/>
          <p:cNvSpPr/>
          <p:nvPr/>
        </p:nvSpPr>
        <p:spPr>
          <a:xfrm flipH="1" flipV="1">
            <a:off x="955981" y="1112600"/>
            <a:ext cx="4267267" cy="2309934"/>
          </a:xfrm>
          <a:prstGeom prst="line">
            <a:avLst/>
          </a:prstGeom>
          <a:ln w="63500">
            <a:solidFill>
              <a:srgbClr val="2F5597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99" name="Google Shape;207;p34"/>
          <p:cNvSpPr/>
          <p:nvPr/>
        </p:nvSpPr>
        <p:spPr>
          <a:xfrm flipV="1">
            <a:off x="874815" y="3422533"/>
            <a:ext cx="4348434" cy="2658629"/>
          </a:xfrm>
          <a:prstGeom prst="line">
            <a:avLst/>
          </a:prstGeom>
          <a:ln w="63500">
            <a:solidFill>
              <a:srgbClr val="FF0000"/>
            </a:solidFill>
            <a:head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00" name="Google Shape;208;p34"/>
          <p:cNvSpPr/>
          <p:nvPr/>
        </p:nvSpPr>
        <p:spPr>
          <a:xfrm flipH="1" flipV="1">
            <a:off x="6973648" y="3422533"/>
            <a:ext cx="4306035" cy="2658628"/>
          </a:xfrm>
          <a:prstGeom prst="line">
            <a:avLst/>
          </a:prstGeom>
          <a:ln w="63500">
            <a:solidFill>
              <a:srgbClr val="FF0000"/>
            </a:solidFill>
            <a:head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01" name="Google Shape;211;p34"/>
          <p:cNvSpPr/>
          <p:nvPr/>
        </p:nvSpPr>
        <p:spPr>
          <a:xfrm>
            <a:off x="772979" y="6255333"/>
            <a:ext cx="10650802" cy="41601"/>
          </a:xfrm>
          <a:prstGeom prst="line">
            <a:avLst/>
          </a:prstGeom>
          <a:ln w="76200">
            <a:solidFill>
              <a:srgbClr val="44546A"/>
            </a:solidFill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02" name="Google Shape;212;p34"/>
          <p:cNvSpPr txBox="1"/>
          <p:nvPr/>
        </p:nvSpPr>
        <p:spPr>
          <a:xfrm>
            <a:off x="4294654" y="6236927"/>
            <a:ext cx="3605114" cy="61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>
            <a:lvl1pPr algn="ctr"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Spatial Axis</a:t>
            </a:r>
          </a:p>
        </p:txBody>
      </p:sp>
      <p:pic>
        <p:nvPicPr>
          <p:cNvPr id="5603" name="Google Shape;213;p34" descr="Google Shape;213;p3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375" y="1955342"/>
            <a:ext cx="2268134" cy="2403004"/>
          </a:xfrm>
          <a:prstGeom prst="rect">
            <a:avLst/>
          </a:prstGeom>
          <a:ln w="12700">
            <a:miter lim="400000"/>
          </a:ln>
        </p:spPr>
      </p:pic>
      <p:sp>
        <p:nvSpPr>
          <p:cNvPr id="5604" name="Google Shape;214;p34"/>
          <p:cNvSpPr txBox="1"/>
          <p:nvPr/>
        </p:nvSpPr>
        <p:spPr>
          <a:xfrm>
            <a:off x="9469642" y="4389739"/>
            <a:ext cx="2717601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Image Source: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600" b="1">
                <a:solidFill>
                  <a:srgbClr val="073763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Wikipedia on </a:t>
            </a:r>
            <a:r>
              <a:t>Light Cone</a:t>
            </a:r>
          </a:p>
        </p:txBody>
      </p:sp>
      <p:pic>
        <p:nvPicPr>
          <p:cNvPr id="5605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" y="1639429"/>
            <a:ext cx="706360" cy="706360"/>
          </a:xfrm>
          <a:prstGeom prst="rect">
            <a:avLst/>
          </a:prstGeom>
          <a:ln w="12700">
            <a:miter lim="400000"/>
          </a:ln>
        </p:spPr>
      </p:pic>
      <p:sp>
        <p:nvSpPr>
          <p:cNvPr id="5606" name="Google Shape;212;p34"/>
          <p:cNvSpPr txBox="1"/>
          <p:nvPr/>
        </p:nvSpPr>
        <p:spPr>
          <a:xfrm>
            <a:off x="-91189" y="2522718"/>
            <a:ext cx="914401" cy="98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>
            <a:spAutoFit/>
          </a:bodyPr>
          <a:lstStyle/>
          <a:p>
            <a:pPr algn="ctr"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Time</a:t>
            </a:r>
          </a:p>
          <a:p>
            <a:pPr algn="ctr"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Axis</a:t>
            </a:r>
          </a:p>
        </p:txBody>
      </p:sp>
      <p:sp>
        <p:nvSpPr>
          <p:cNvPr id="5607" name="Google Shape;211;p34"/>
          <p:cNvSpPr/>
          <p:nvPr/>
        </p:nvSpPr>
        <p:spPr>
          <a:xfrm flipV="1">
            <a:off x="772980" y="717517"/>
            <a:ext cx="1" cy="5537818"/>
          </a:xfrm>
          <a:prstGeom prst="line">
            <a:avLst/>
          </a:prstGeom>
          <a:ln w="76200">
            <a:solidFill>
              <a:srgbClr val="44546A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08" name="Google Shape;212;p34"/>
          <p:cNvSpPr txBox="1"/>
          <p:nvPr/>
        </p:nvSpPr>
        <p:spPr>
          <a:xfrm rot="1707185">
            <a:off x="1840466" y="1970505"/>
            <a:ext cx="3611165" cy="492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899" tIns="121899" rIns="121899" bIns="121899">
            <a:spAutoFit/>
          </a:bodyPr>
          <a:lstStyle>
            <a:lvl1pPr algn="ctr">
              <a:defRPr sz="1600">
                <a:solidFill>
                  <a:srgbClr val="0070C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Boundary of Physical Causal Relations</a:t>
            </a:r>
          </a:p>
        </p:txBody>
      </p:sp>
      <p:sp>
        <p:nvSpPr>
          <p:cNvPr id="5609" name="Google Shape;212;p34"/>
          <p:cNvSpPr txBox="1"/>
          <p:nvPr/>
        </p:nvSpPr>
        <p:spPr>
          <a:xfrm rot="19851434">
            <a:off x="7155903" y="1578564"/>
            <a:ext cx="4130311" cy="492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899" tIns="121899" rIns="121899" bIns="121899">
            <a:spAutoFit/>
          </a:bodyPr>
          <a:lstStyle>
            <a:lvl1pPr algn="ctr">
              <a:defRPr sz="1600">
                <a:solidFill>
                  <a:srgbClr val="0070C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dirty="0"/>
              <a:t>Boundary of Physical Causal Relations</a:t>
            </a:r>
          </a:p>
        </p:txBody>
      </p:sp>
      <p:sp>
        <p:nvSpPr>
          <p:cNvPr id="5610" name="Google Shape;212;p34"/>
          <p:cNvSpPr txBox="1"/>
          <p:nvPr/>
        </p:nvSpPr>
        <p:spPr>
          <a:xfrm rot="19700616">
            <a:off x="1242462" y="4633562"/>
            <a:ext cx="4338190" cy="492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899" tIns="121899" rIns="121899" bIns="12189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dirty="0"/>
              <a:t>Boundary of Physical Causal Relations</a:t>
            </a:r>
          </a:p>
        </p:txBody>
      </p:sp>
      <p:sp>
        <p:nvSpPr>
          <p:cNvPr id="5611" name="Google Shape;212;p34"/>
          <p:cNvSpPr txBox="1"/>
          <p:nvPr/>
        </p:nvSpPr>
        <p:spPr>
          <a:xfrm rot="1910115">
            <a:off x="6980161" y="4742778"/>
            <a:ext cx="3951408" cy="492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1899" tIns="121899" rIns="121899" bIns="121899">
            <a:spAutoFit/>
          </a:bodyPr>
          <a:lstStyle>
            <a:lvl1pPr algn="ctr">
              <a:defRPr sz="16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dirty="0"/>
              <a:t>Boundary of Physical causal relations</a:t>
            </a:r>
          </a:p>
        </p:txBody>
      </p:sp>
      <p:sp>
        <p:nvSpPr>
          <p:cNvPr id="5612" name="Google Shape;215;p34"/>
          <p:cNvSpPr txBox="1"/>
          <p:nvPr/>
        </p:nvSpPr>
        <p:spPr>
          <a:xfrm>
            <a:off x="4907136" y="5006788"/>
            <a:ext cx="2434900" cy="98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2400" b="1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Past Influential Regions</a:t>
            </a:r>
          </a:p>
        </p:txBody>
      </p:sp>
      <p:sp>
        <p:nvSpPr>
          <p:cNvPr id="5613" name="Google Shape;215;p34"/>
          <p:cNvSpPr txBox="1"/>
          <p:nvPr/>
        </p:nvSpPr>
        <p:spPr>
          <a:xfrm>
            <a:off x="4845971" y="673727"/>
            <a:ext cx="2500058" cy="134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2400" b="1">
                <a:solidFill>
                  <a:srgbClr val="0070C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Future Impactful Region</a:t>
            </a:r>
          </a:p>
        </p:txBody>
      </p:sp>
      <p:pic>
        <p:nvPicPr>
          <p:cNvPr id="5614" name="Picture 27" descr="Picture 27"/>
          <p:cNvPicPr>
            <a:picLocks noChangeAspect="1"/>
          </p:cNvPicPr>
          <p:nvPr/>
        </p:nvPicPr>
        <p:blipFill>
          <a:blip r:embed="rId5"/>
          <a:srcRect l="30434" t="19972" r="30434" b="16818"/>
          <a:stretch>
            <a:fillRect/>
          </a:stretch>
        </p:blipFill>
        <p:spPr>
          <a:xfrm>
            <a:off x="5555071" y="3791932"/>
            <a:ext cx="1177183" cy="1069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5" name="Picture 29" descr="Picture 29"/>
          <p:cNvPicPr>
            <a:picLocks noChangeAspect="1"/>
          </p:cNvPicPr>
          <p:nvPr/>
        </p:nvPicPr>
        <p:blipFill>
          <a:blip r:embed="rId5"/>
          <a:srcRect l="30434" t="19972" r="30434" b="16817"/>
          <a:stretch>
            <a:fillRect/>
          </a:stretch>
        </p:blipFill>
        <p:spPr>
          <a:xfrm>
            <a:off x="5555070" y="2045072"/>
            <a:ext cx="1139164" cy="1035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6" name="Graphic 3" descr="Graphic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577913" y="2131231"/>
            <a:ext cx="914401" cy="91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7" name="Graphic 28" descr="Graphic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637756" y="3947128"/>
            <a:ext cx="914401" cy="91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Title 1"/>
          <p:cNvSpPr txBox="1">
            <a:spLocks noGrp="1"/>
          </p:cNvSpPr>
          <p:nvPr>
            <p:ph type="title"/>
          </p:nvPr>
        </p:nvSpPr>
        <p:spPr>
          <a:xfrm>
            <a:off x="415762" y="252800"/>
            <a:ext cx="11365240" cy="461665"/>
          </a:xfrm>
          <a:prstGeom prst="rect">
            <a:avLst/>
          </a:prstGeom>
        </p:spPr>
        <p:txBody>
          <a:bodyPr/>
          <a:lstStyle>
            <a:lvl1pPr algn="ctr" defTabSz="758951">
              <a:defRPr sz="1743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Closure Property of POSet/Lattice as a Language with Universal Expressiveness</a:t>
            </a:r>
          </a:p>
        </p:txBody>
      </p:sp>
      <p:sp>
        <p:nvSpPr>
          <p:cNvPr id="5620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653718" y="6296048"/>
            <a:ext cx="379193" cy="3679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1219169">
              <a:defRPr sz="1300"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5621" name="TextBox 16"/>
          <p:cNvSpPr txBox="1"/>
          <p:nvPr/>
        </p:nvSpPr>
        <p:spPr>
          <a:xfrm>
            <a:off x="7150891" y="6309266"/>
            <a:ext cx="53188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Watch from 666 seconc  and ending at1080 second</a:t>
            </a:r>
          </a:p>
        </p:txBody>
      </p:sp>
      <p:pic>
        <p:nvPicPr>
          <p:cNvPr id="5622" name="Picture 21" descr="Picture 21"/>
          <p:cNvPicPr>
            <a:picLocks noChangeAspect="1"/>
          </p:cNvPicPr>
          <p:nvPr/>
        </p:nvPicPr>
        <p:blipFill>
          <a:blip r:embed="rId3"/>
          <a:srcRect l="30434" t="19972" r="30434" b="16818"/>
          <a:stretch>
            <a:fillRect/>
          </a:stretch>
        </p:blipFill>
        <p:spPr>
          <a:xfrm>
            <a:off x="2939839" y="1804771"/>
            <a:ext cx="2074285" cy="18847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34" name="Group 1045"/>
          <p:cNvGrpSpPr/>
          <p:nvPr/>
        </p:nvGrpSpPr>
        <p:grpSpPr>
          <a:xfrm>
            <a:off x="5505015" y="1341035"/>
            <a:ext cx="6484942" cy="4650081"/>
            <a:chOff x="0" y="0"/>
            <a:chExt cx="6484940" cy="4650080"/>
          </a:xfrm>
        </p:grpSpPr>
        <p:grpSp>
          <p:nvGrpSpPr>
            <p:cNvPr id="5630" name="Group 22"/>
            <p:cNvGrpSpPr/>
            <p:nvPr/>
          </p:nvGrpSpPr>
          <p:grpSpPr>
            <a:xfrm>
              <a:off x="0" y="0"/>
              <a:ext cx="6484941" cy="4650081"/>
              <a:chOff x="0" y="0"/>
              <a:chExt cx="6484940" cy="4650080"/>
            </a:xfrm>
          </p:grpSpPr>
          <p:pic>
            <p:nvPicPr>
              <p:cNvPr id="5623" name="Picture 19" descr="Picture 19">
                <a:hlinkClick r:id="rId2"/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6484941" cy="46500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624" name="Rounded Rectangle 20"/>
              <p:cNvSpPr/>
              <p:nvPr/>
            </p:nvSpPr>
            <p:spPr>
              <a:xfrm>
                <a:off x="2067860" y="1240971"/>
                <a:ext cx="342901" cy="277587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5" name="Rounded Rectangle 23"/>
              <p:cNvSpPr/>
              <p:nvPr/>
            </p:nvSpPr>
            <p:spPr>
              <a:xfrm>
                <a:off x="4104950" y="1262743"/>
                <a:ext cx="342901" cy="277587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6" name="Rounded Rectangle 24"/>
              <p:cNvSpPr/>
              <p:nvPr/>
            </p:nvSpPr>
            <p:spPr>
              <a:xfrm>
                <a:off x="2964527" y="1865843"/>
                <a:ext cx="376961" cy="354843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7" name="Rounded Rectangle 25"/>
              <p:cNvSpPr/>
              <p:nvPr/>
            </p:nvSpPr>
            <p:spPr>
              <a:xfrm>
                <a:off x="4104950" y="1865843"/>
                <a:ext cx="376961" cy="354843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8" name="Rounded Rectangle 26"/>
              <p:cNvSpPr/>
              <p:nvPr/>
            </p:nvSpPr>
            <p:spPr>
              <a:xfrm>
                <a:off x="2536004" y="2475443"/>
                <a:ext cx="376961" cy="354843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29" name="Rounded Rectangle 27"/>
              <p:cNvSpPr/>
              <p:nvPr/>
            </p:nvSpPr>
            <p:spPr>
              <a:xfrm>
                <a:off x="1624182" y="2463107"/>
                <a:ext cx="655948" cy="367179"/>
              </a:xfrm>
              <a:prstGeom prst="roundRect">
                <a:avLst>
                  <a:gd name="adj" fmla="val 16667"/>
                </a:avLst>
              </a:prstGeom>
              <a:noFill/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5631" name="TextBox 28"/>
            <p:cNvSpPr txBox="1"/>
            <p:nvPr/>
          </p:nvSpPr>
          <p:spPr>
            <a:xfrm>
              <a:off x="2958684" y="888360"/>
              <a:ext cx="141267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Rewrite Rule</a:t>
              </a:r>
            </a:p>
          </p:txBody>
        </p:sp>
        <p:sp>
          <p:nvSpPr>
            <p:cNvPr id="5632" name="TextBox 30"/>
            <p:cNvSpPr txBox="1"/>
            <p:nvPr/>
          </p:nvSpPr>
          <p:spPr>
            <a:xfrm>
              <a:off x="2954682" y="1497236"/>
              <a:ext cx="129870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Substitution</a:t>
              </a:r>
            </a:p>
          </p:txBody>
        </p:sp>
        <p:sp>
          <p:nvSpPr>
            <p:cNvPr id="5633" name="TextBox 31"/>
            <p:cNvSpPr txBox="1"/>
            <p:nvPr/>
          </p:nvSpPr>
          <p:spPr>
            <a:xfrm>
              <a:off x="3010248" y="2220684"/>
              <a:ext cx="1311434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Placeholder</a:t>
              </a:r>
            </a:p>
          </p:txBody>
        </p:sp>
      </p:grpSp>
      <p:grpSp>
        <p:nvGrpSpPr>
          <p:cNvPr id="5669" name="Group 1054"/>
          <p:cNvGrpSpPr/>
          <p:nvPr/>
        </p:nvGrpSpPr>
        <p:grpSpPr>
          <a:xfrm>
            <a:off x="187175" y="4720649"/>
            <a:ext cx="5107047" cy="1729155"/>
            <a:chOff x="0" y="0"/>
            <a:chExt cx="5107046" cy="1729153"/>
          </a:xfrm>
        </p:grpSpPr>
        <p:grpSp>
          <p:nvGrpSpPr>
            <p:cNvPr id="5667" name="Group 32"/>
            <p:cNvGrpSpPr/>
            <p:nvPr/>
          </p:nvGrpSpPr>
          <p:grpSpPr>
            <a:xfrm>
              <a:off x="0" y="0"/>
              <a:ext cx="5107047" cy="1729154"/>
              <a:chOff x="0" y="0"/>
              <a:chExt cx="5107046" cy="1729153"/>
            </a:xfrm>
          </p:grpSpPr>
          <p:sp>
            <p:nvSpPr>
              <p:cNvPr id="5635" name="Oval 33"/>
              <p:cNvSpPr/>
              <p:nvPr/>
            </p:nvSpPr>
            <p:spPr>
              <a:xfrm>
                <a:off x="228588" y="757277"/>
                <a:ext cx="384049" cy="384049"/>
              </a:xfrm>
              <a:prstGeom prst="ellips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36" name="Oval 57"/>
              <p:cNvSpPr/>
              <p:nvPr/>
            </p:nvSpPr>
            <p:spPr>
              <a:xfrm>
                <a:off x="4446781" y="0"/>
                <a:ext cx="384049" cy="384048"/>
              </a:xfrm>
              <a:prstGeom prst="ellipse">
                <a:avLst/>
              </a:prstGeom>
              <a:solidFill>
                <a:srgbClr val="5B9BD5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grpSp>
            <p:nvGrpSpPr>
              <p:cNvPr id="5639" name="Rounded Rectangle 35"/>
              <p:cNvGrpSpPr/>
              <p:nvPr/>
            </p:nvGrpSpPr>
            <p:grpSpPr>
              <a:xfrm>
                <a:off x="893921" y="40686"/>
                <a:ext cx="3155770" cy="302676"/>
                <a:chOff x="0" y="8683"/>
                <a:chExt cx="3155769" cy="302674"/>
              </a:xfrm>
            </p:grpSpPr>
            <p:sp>
              <p:nvSpPr>
                <p:cNvPr id="5637" name="Rounded Rectangle"/>
                <p:cNvSpPr/>
                <p:nvPr/>
              </p:nvSpPr>
              <p:spPr>
                <a:xfrm>
                  <a:off x="0" y="8683"/>
                  <a:ext cx="3155770" cy="30267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1600">
                      <a:solidFill>
                        <a:srgbClr val="000000"/>
                      </a:solidFill>
                      <a:latin typeface="STXinwei"/>
                      <a:ea typeface="STXinwei"/>
                      <a:cs typeface="STXinwei"/>
                      <a:sym typeface="STXinwei"/>
                    </a:defRPr>
                  </a:pPr>
                  <a:endParaRPr/>
                </a:p>
              </p:txBody>
            </p:sp>
            <p:sp>
              <p:nvSpPr>
                <p:cNvPr id="5638" name="Primitive Function（Reserved Word）"/>
                <p:cNvSpPr/>
                <p:nvPr/>
              </p:nvSpPr>
              <p:spPr>
                <a:xfrm>
                  <a:off x="66844" y="160020"/>
                  <a:ext cx="3022081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 sz="1300">
                      <a:solidFill>
                        <a:srgbClr val="000000"/>
                      </a:solidFill>
                      <a:latin typeface="STXinwei"/>
                      <a:ea typeface="STXinwei"/>
                      <a:cs typeface="STXinwei"/>
                      <a:sym typeface="STXinwei"/>
                    </a:defRPr>
                  </a:pPr>
                  <a:r>
                    <a:t>Primitive Function（Reserved Word）</a:t>
                  </a:r>
                </a:p>
              </p:txBody>
            </p:sp>
          </p:grpSp>
          <p:grpSp>
            <p:nvGrpSpPr>
              <p:cNvPr id="5642" name="Rounded Rectangle 36"/>
              <p:cNvGrpSpPr/>
              <p:nvPr/>
            </p:nvGrpSpPr>
            <p:grpSpPr>
              <a:xfrm>
                <a:off x="862408" y="406763"/>
                <a:ext cx="1611975" cy="434341"/>
                <a:chOff x="0" y="0"/>
                <a:chExt cx="1611973" cy="434340"/>
              </a:xfrm>
            </p:grpSpPr>
            <p:sp>
              <p:nvSpPr>
                <p:cNvPr id="5640" name="Rounded Rectangle"/>
                <p:cNvSpPr/>
                <p:nvPr/>
              </p:nvSpPr>
              <p:spPr>
                <a:xfrm>
                  <a:off x="0" y="76884"/>
                  <a:ext cx="1611974" cy="28057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41" name="𝝺x.(…x…)"/>
                <p:cNvSpPr txBox="1"/>
                <p:nvPr/>
              </p:nvSpPr>
              <p:spPr>
                <a:xfrm>
                  <a:off x="65766" y="0"/>
                  <a:ext cx="1480442" cy="4343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r>
                    <a:t>𝝺x.(…x…)</a:t>
                  </a:r>
                </a:p>
              </p:txBody>
            </p:sp>
          </p:grpSp>
          <p:grpSp>
            <p:nvGrpSpPr>
              <p:cNvPr id="5645" name="Rounded Rectangle 37"/>
              <p:cNvGrpSpPr/>
              <p:nvPr/>
            </p:nvGrpSpPr>
            <p:grpSpPr>
              <a:xfrm>
                <a:off x="2689893" y="399064"/>
                <a:ext cx="1359798" cy="434341"/>
                <a:chOff x="0" y="0"/>
                <a:chExt cx="1359796" cy="434340"/>
              </a:xfrm>
            </p:grpSpPr>
            <p:sp>
              <p:nvSpPr>
                <p:cNvPr id="5643" name="Rounded Rectangle"/>
                <p:cNvSpPr/>
                <p:nvPr/>
              </p:nvSpPr>
              <p:spPr>
                <a:xfrm>
                  <a:off x="0" y="84582"/>
                  <a:ext cx="1359797" cy="26517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44" name="𝝺y.(…y…)"/>
                <p:cNvSpPr txBox="1"/>
                <p:nvPr/>
              </p:nvSpPr>
              <p:spPr>
                <a:xfrm>
                  <a:off x="65015" y="-1"/>
                  <a:ext cx="1229767" cy="4343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r>
                    <a:t>𝝺y.(…y…)</a:t>
                  </a:r>
                </a:p>
              </p:txBody>
            </p:sp>
          </p:grpSp>
          <p:sp>
            <p:nvSpPr>
              <p:cNvPr id="5646" name="Straight Arrow Connector 38"/>
              <p:cNvSpPr/>
              <p:nvPr/>
            </p:nvSpPr>
            <p:spPr>
              <a:xfrm flipV="1">
                <a:off x="556393" y="623932"/>
                <a:ext cx="306015" cy="189588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47" name="Straight Arrow Connector 39"/>
              <p:cNvSpPr/>
              <p:nvPr/>
            </p:nvSpPr>
            <p:spPr>
              <a:xfrm flipV="1">
                <a:off x="420612" y="192023"/>
                <a:ext cx="473309" cy="565254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48" name="Straight Arrow Connector 40"/>
              <p:cNvSpPr/>
              <p:nvPr/>
            </p:nvSpPr>
            <p:spPr>
              <a:xfrm>
                <a:off x="4049690" y="192023"/>
                <a:ext cx="397091" cy="1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49" name="Straight Arrow Connector 41"/>
              <p:cNvSpPr/>
              <p:nvPr/>
            </p:nvSpPr>
            <p:spPr>
              <a:xfrm flipV="1">
                <a:off x="2474382" y="616235"/>
                <a:ext cx="215512" cy="7699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50" name="Straight Arrow Connector 42"/>
              <p:cNvSpPr/>
              <p:nvPr/>
            </p:nvSpPr>
            <p:spPr>
              <a:xfrm>
                <a:off x="4049691" y="616235"/>
                <a:ext cx="500963" cy="197285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grpSp>
            <p:nvGrpSpPr>
              <p:cNvPr id="5653" name="Rounded Rectangle 44"/>
              <p:cNvGrpSpPr/>
              <p:nvPr/>
            </p:nvGrpSpPr>
            <p:grpSpPr>
              <a:xfrm>
                <a:off x="2689893" y="789699"/>
                <a:ext cx="1341642" cy="333088"/>
                <a:chOff x="0" y="0"/>
                <a:chExt cx="1341640" cy="333087"/>
              </a:xfrm>
            </p:grpSpPr>
            <p:sp>
              <p:nvSpPr>
                <p:cNvPr id="5651" name="Rounded Rectangle"/>
                <p:cNvSpPr/>
                <p:nvPr/>
              </p:nvSpPr>
              <p:spPr>
                <a:xfrm>
                  <a:off x="0" y="33955"/>
                  <a:ext cx="1341641" cy="26517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52" name="(…T…)"/>
                <p:cNvSpPr txBox="1"/>
                <p:nvPr/>
              </p:nvSpPr>
              <p:spPr>
                <a:xfrm>
                  <a:off x="65014" y="-1"/>
                  <a:ext cx="1211612" cy="333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(…T…)</a:t>
                  </a:r>
                </a:p>
              </p:txBody>
            </p:sp>
          </p:grpSp>
          <p:grpSp>
            <p:nvGrpSpPr>
              <p:cNvPr id="5656" name="Rounded Rectangle 55"/>
              <p:cNvGrpSpPr/>
              <p:nvPr/>
            </p:nvGrpSpPr>
            <p:grpSpPr>
              <a:xfrm>
                <a:off x="862409" y="1220862"/>
                <a:ext cx="1611974" cy="264601"/>
                <a:chOff x="0" y="2320"/>
                <a:chExt cx="1611972" cy="264600"/>
              </a:xfrm>
            </p:grpSpPr>
            <p:sp>
              <p:nvSpPr>
                <p:cNvPr id="5654" name="Rounded Rectangle"/>
                <p:cNvSpPr/>
                <p:nvPr/>
              </p:nvSpPr>
              <p:spPr>
                <a:xfrm>
                  <a:off x="0" y="2320"/>
                  <a:ext cx="1611973" cy="26460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55" name="f(Expression)"/>
                <p:cNvSpPr/>
                <p:nvPr/>
              </p:nvSpPr>
              <p:spPr>
                <a:xfrm>
                  <a:off x="64986" y="134619"/>
                  <a:ext cx="1482000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200">
                      <a:solidFill>
                        <a:srgbClr val="000000"/>
                      </a:solidFill>
                      <a:latin typeface="STXinwei"/>
                      <a:ea typeface="STXinwei"/>
                      <a:cs typeface="STXinwei"/>
                      <a:sym typeface="STXinwei"/>
                    </a:defRPr>
                  </a:lvl1pPr>
                </a:lstStyle>
                <a:p>
                  <a:r>
                    <a:t>f(Expression)</a:t>
                  </a:r>
                </a:p>
              </p:txBody>
            </p:sp>
          </p:grpSp>
          <p:grpSp>
            <p:nvGrpSpPr>
              <p:cNvPr id="5659" name="Rounded Rectangle 47"/>
              <p:cNvGrpSpPr/>
              <p:nvPr/>
            </p:nvGrpSpPr>
            <p:grpSpPr>
              <a:xfrm>
                <a:off x="844253" y="735612"/>
                <a:ext cx="1630129" cy="434341"/>
                <a:chOff x="0" y="0"/>
                <a:chExt cx="1630128" cy="434340"/>
              </a:xfrm>
            </p:grpSpPr>
            <p:sp>
              <p:nvSpPr>
                <p:cNvPr id="5657" name="Rounded Rectangle"/>
                <p:cNvSpPr/>
                <p:nvPr/>
              </p:nvSpPr>
              <p:spPr>
                <a:xfrm>
                  <a:off x="0" y="84869"/>
                  <a:ext cx="1630129" cy="26460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B9BD5"/>
                </a:solidFill>
                <a:ln w="12700" cap="flat">
                  <a:solidFill>
                    <a:srgbClr val="42719B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58" name="𝝺x.(…x…)(T)"/>
                <p:cNvSpPr txBox="1"/>
                <p:nvPr/>
              </p:nvSpPr>
              <p:spPr>
                <a:xfrm>
                  <a:off x="64986" y="0"/>
                  <a:ext cx="1500156" cy="4343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>
                      <a:solidFill>
                        <a:srgbClr val="000000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pPr>
                  <a:r>
                    <a:t>𝝺x.(…x…)(T)</a:t>
                  </a:r>
                </a:p>
              </p:txBody>
            </p:sp>
          </p:grpSp>
          <p:sp>
            <p:nvSpPr>
              <p:cNvPr id="5660" name="Straight Arrow Connector 48"/>
              <p:cNvSpPr/>
              <p:nvPr/>
            </p:nvSpPr>
            <p:spPr>
              <a:xfrm>
                <a:off x="2474382" y="952781"/>
                <a:ext cx="215512" cy="3462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1" name="Straight Arrow Connector 49"/>
              <p:cNvSpPr/>
              <p:nvPr/>
            </p:nvSpPr>
            <p:spPr>
              <a:xfrm flipV="1">
                <a:off x="4031534" y="949300"/>
                <a:ext cx="462877" cy="6943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2" name="Oval 50"/>
              <p:cNvSpPr/>
              <p:nvPr/>
            </p:nvSpPr>
            <p:spPr>
              <a:xfrm>
                <a:off x="4494410" y="757277"/>
                <a:ext cx="384049" cy="384049"/>
              </a:xfrm>
              <a:prstGeom prst="ellipse">
                <a:avLst/>
              </a:prstGeom>
              <a:noFill/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5663" name="Straight Arrow Connector 51"/>
              <p:cNvSpPr/>
              <p:nvPr/>
            </p:nvSpPr>
            <p:spPr>
              <a:xfrm flipV="1">
                <a:off x="2474381" y="1348949"/>
                <a:ext cx="215512" cy="4214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4" name="Straight Arrow Connector 52"/>
              <p:cNvSpPr/>
              <p:nvPr/>
            </p:nvSpPr>
            <p:spPr>
              <a:xfrm>
                <a:off x="612636" y="949300"/>
                <a:ext cx="231617" cy="3482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5" name="Straight Arrow Connector 53"/>
              <p:cNvSpPr/>
              <p:nvPr/>
            </p:nvSpPr>
            <p:spPr>
              <a:xfrm>
                <a:off x="556393" y="1085082"/>
                <a:ext cx="306017" cy="268081"/>
              </a:xfrm>
              <a:prstGeom prst="line">
                <a:avLst/>
              </a:pr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666" name="Elbow Connector 54"/>
              <p:cNvSpPr/>
              <p:nvPr/>
            </p:nvSpPr>
            <p:spPr>
              <a:xfrm flipH="1">
                <a:off x="0" y="949300"/>
                <a:ext cx="5107047" cy="7798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7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52"/>
                    </a:lnTo>
                    <a:lnTo>
                      <a:pt x="20633" y="352"/>
                    </a:lnTo>
                  </a:path>
                </a:pathLst>
              </a:custGeom>
              <a:noFill/>
              <a:ln w="38100" cap="flat">
                <a:solidFill>
                  <a:srgbClr val="5B9BD5"/>
                </a:solidFill>
                <a:prstDash val="solid"/>
                <a:miter lim="800000"/>
                <a:tailEnd type="triangle" w="med" len="med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668" name="Oval 94"/>
            <p:cNvSpPr/>
            <p:nvPr/>
          </p:nvSpPr>
          <p:spPr>
            <a:xfrm>
              <a:off x="4556823" y="104838"/>
              <a:ext cx="162849" cy="170439"/>
            </a:xfrm>
            <a:prstGeom prst="ellipse">
              <a:avLst/>
            </a:pr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  <p:sp>
        <p:nvSpPr>
          <p:cNvPr id="5670" name="TextBox 1080"/>
          <p:cNvSpPr txBox="1"/>
          <p:nvPr/>
        </p:nvSpPr>
        <p:spPr>
          <a:xfrm>
            <a:off x="1014328" y="4279774"/>
            <a:ext cx="709329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All computable functions can be represented as Lambda expressions</a:t>
            </a:r>
          </a:p>
        </p:txBody>
      </p:sp>
      <p:sp>
        <p:nvSpPr>
          <p:cNvPr id="5671" name="TextBox 122"/>
          <p:cNvSpPr txBox="1"/>
          <p:nvPr/>
        </p:nvSpPr>
        <p:spPr>
          <a:xfrm>
            <a:off x="2958598" y="991797"/>
            <a:ext cx="374689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Lattice must have a Top/Bottom pair</a:t>
            </a:r>
          </a:p>
        </p:txBody>
      </p:sp>
      <p:sp>
        <p:nvSpPr>
          <p:cNvPr id="5672" name="TextBox 1081"/>
          <p:cNvSpPr txBox="1"/>
          <p:nvPr/>
        </p:nvSpPr>
        <p:spPr>
          <a:xfrm>
            <a:off x="3525099" y="1425825"/>
            <a:ext cx="435879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Top</a:t>
            </a:r>
          </a:p>
        </p:txBody>
      </p:sp>
      <p:sp>
        <p:nvSpPr>
          <p:cNvPr id="5673" name="TextBox 124"/>
          <p:cNvSpPr txBox="1"/>
          <p:nvPr/>
        </p:nvSpPr>
        <p:spPr>
          <a:xfrm>
            <a:off x="3366825" y="3669798"/>
            <a:ext cx="799876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Bottom</a:t>
            </a:r>
          </a:p>
        </p:txBody>
      </p:sp>
      <p:sp>
        <p:nvSpPr>
          <p:cNvPr id="5674" name="TextBox 125"/>
          <p:cNvSpPr txBox="1"/>
          <p:nvPr/>
        </p:nvSpPr>
        <p:spPr>
          <a:xfrm>
            <a:off x="4621262" y="4371792"/>
            <a:ext cx="96797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Terminal</a:t>
            </a:r>
          </a:p>
        </p:txBody>
      </p:sp>
      <p:grpSp>
        <p:nvGrpSpPr>
          <p:cNvPr id="5677" name="Rounded Rectangle 129"/>
          <p:cNvGrpSpPr/>
          <p:nvPr/>
        </p:nvGrpSpPr>
        <p:grpSpPr>
          <a:xfrm>
            <a:off x="2877068" y="5933085"/>
            <a:ext cx="1359798" cy="273029"/>
            <a:chOff x="0" y="87005"/>
            <a:chExt cx="1359797" cy="273028"/>
          </a:xfrm>
        </p:grpSpPr>
        <p:sp>
          <p:nvSpPr>
            <p:cNvPr id="5675" name="Rounded Rectangle"/>
            <p:cNvSpPr/>
            <p:nvPr/>
          </p:nvSpPr>
          <p:spPr>
            <a:xfrm>
              <a:off x="0" y="87005"/>
              <a:ext cx="1359798" cy="273030"/>
            </a:xfrm>
            <a:prstGeom prst="roundRect">
              <a:avLst>
                <a:gd name="adj" fmla="val 16667"/>
              </a:avLst>
            </a:prstGeom>
            <a:solidFill>
              <a:srgbClr val="5B9BD5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676" name="(Evaluated Expression)"/>
            <p:cNvSpPr/>
            <p:nvPr/>
          </p:nvSpPr>
          <p:spPr>
            <a:xfrm>
              <a:off x="65397" y="223519"/>
              <a:ext cx="122900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(Evaluated Expression)</a:t>
              </a:r>
            </a:p>
          </p:txBody>
        </p:sp>
      </p:grpSp>
      <p:sp>
        <p:nvSpPr>
          <p:cNvPr id="5680" name="Straight Arrow Connector 137"/>
          <p:cNvSpPr/>
          <p:nvPr/>
        </p:nvSpPr>
        <p:spPr>
          <a:xfrm>
            <a:off x="2740698" y="5585226"/>
            <a:ext cx="816270" cy="484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aphicFrame>
        <p:nvGraphicFramePr>
          <p:cNvPr id="5679" name="Table 90"/>
          <p:cNvGraphicFramePr/>
          <p:nvPr/>
        </p:nvGraphicFramePr>
        <p:xfrm>
          <a:off x="109691" y="1428189"/>
          <a:ext cx="2777871" cy="257859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1251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6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082"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Properties of POSet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Semantics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Names as Types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Type Calculus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Elements jave unique identity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100">
                          <a:solidFill>
                            <a:srgbClr val="000000"/>
                          </a:solidFill>
                          <a:latin typeface="STXinwei"/>
                          <a:ea typeface="STXinwei"/>
                          <a:cs typeface="STXinwei"/>
                          <a:sym typeface="STXinwei"/>
                        </a:defRPr>
                      </a:pPr>
                      <a:r>
                        <a:rPr>
                          <a:solidFill>
                            <a:srgbClr val="FF0000"/>
                          </a:solidFill>
                        </a:rPr>
                        <a:t>Non-Fungibility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Coutability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Countable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082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Inclusion or order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Partial Order (Inclusion)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556"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Path structures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STXinwei"/>
                          <a:ea typeface="STXinwei"/>
                          <a:cs typeface="STXinwei"/>
                          <a:sym typeface="STXinwei"/>
                        </a:rPr>
                        <a:t>Reachability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2" name="Title 3"/>
          <p:cNvSpPr txBox="1">
            <a:spLocks noGrp="1"/>
          </p:cNvSpPr>
          <p:nvPr>
            <p:ph type="title"/>
          </p:nvPr>
        </p:nvSpPr>
        <p:spPr>
          <a:xfrm>
            <a:off x="1246175" y="387152"/>
            <a:ext cx="9405961" cy="466288"/>
          </a:xfrm>
          <a:prstGeom prst="rect">
            <a:avLst/>
          </a:prstGeom>
        </p:spPr>
        <p:txBody>
          <a:bodyPr/>
          <a:lstStyle>
            <a:lvl1pPr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Formal Systems Design Methods and Tools</a:t>
            </a:r>
          </a:p>
        </p:txBody>
      </p:sp>
      <p:sp>
        <p:nvSpPr>
          <p:cNvPr id="5683" name="Slide Number Placeholder 1"/>
          <p:cNvSpPr txBox="1">
            <a:spLocks noGrp="1"/>
          </p:cNvSpPr>
          <p:nvPr>
            <p:ph type="sldNum" sz="quarter" idx="4294967295"/>
          </p:nvPr>
        </p:nvSpPr>
        <p:spPr>
          <a:xfrm>
            <a:off x="11736489" y="6366455"/>
            <a:ext cx="287782" cy="2765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1219169">
              <a:defRPr sz="13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568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968" y="2317862"/>
            <a:ext cx="3315204" cy="415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83" y="3000491"/>
            <a:ext cx="3425047" cy="2555612"/>
          </a:xfrm>
          <a:prstGeom prst="rect">
            <a:avLst/>
          </a:prstGeom>
          <a:ln w="12700">
            <a:miter lim="400000"/>
          </a:ln>
        </p:spPr>
      </p:pic>
      <p:sp>
        <p:nvSpPr>
          <p:cNvPr id="5686" name="TextBox 21"/>
          <p:cNvSpPr txBox="1"/>
          <p:nvPr/>
        </p:nvSpPr>
        <p:spPr>
          <a:xfrm>
            <a:off x="397276" y="1359539"/>
            <a:ext cx="3466660" cy="1748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He applied Partially Ordered Set to present a methodology to reason about distributed and concurrent system.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He also created TLA+ (Temporal Logic in Action).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687" name="Picture 18" descr="Picture 18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458" y="2289819"/>
            <a:ext cx="3525897" cy="4222164"/>
          </a:xfrm>
          <a:prstGeom prst="rect">
            <a:avLst/>
          </a:prstGeom>
          <a:ln w="12700">
            <a:miter lim="400000"/>
          </a:ln>
        </p:spPr>
      </p:pic>
      <p:sp>
        <p:nvSpPr>
          <p:cNvPr id="5688" name="TextBox 19"/>
          <p:cNvSpPr txBox="1"/>
          <p:nvPr/>
        </p:nvSpPr>
        <p:spPr>
          <a:xfrm>
            <a:off x="4649779" y="6511983"/>
            <a:ext cx="2897793" cy="205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https://lamport.azurewebsites.net/tla/amazon-excerpt.html</a:t>
            </a:r>
          </a:p>
        </p:txBody>
      </p:sp>
      <p:sp>
        <p:nvSpPr>
          <p:cNvPr id="5689" name="TextBox 9"/>
          <p:cNvSpPr txBox="1"/>
          <p:nvPr/>
        </p:nvSpPr>
        <p:spPr>
          <a:xfrm>
            <a:off x="397276" y="5743621"/>
            <a:ext cx="3466660" cy="68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Leslie Lamport：2013 Turing Awardee</a:t>
            </a:r>
          </a:p>
        </p:txBody>
      </p:sp>
      <p:pic>
        <p:nvPicPr>
          <p:cNvPr id="5690" name="Picture 10" descr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038" y="3581200"/>
            <a:ext cx="3001109" cy="1132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1" name="Picture 11" descr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4973" y="3834315"/>
            <a:ext cx="1139174" cy="1832699"/>
          </a:xfrm>
          <a:prstGeom prst="rect">
            <a:avLst/>
          </a:prstGeom>
          <a:ln w="12700">
            <a:miter lim="400000"/>
          </a:ln>
        </p:spPr>
      </p:pic>
      <p:sp>
        <p:nvSpPr>
          <p:cNvPr id="5692" name="Google Shape;215;p34"/>
          <p:cNvSpPr txBox="1"/>
          <p:nvPr/>
        </p:nvSpPr>
        <p:spPr>
          <a:xfrm>
            <a:off x="9685569" y="4566601"/>
            <a:ext cx="1674493" cy="61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2400" b="1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POSet</a:t>
            </a:r>
          </a:p>
        </p:txBody>
      </p:sp>
      <p:pic>
        <p:nvPicPr>
          <p:cNvPr id="5693" name="Picture 2" descr="Picture 2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6055" y="1209094"/>
            <a:ext cx="1544339" cy="1027483"/>
          </a:xfrm>
          <a:prstGeom prst="rect">
            <a:avLst/>
          </a:prstGeom>
          <a:ln w="12700">
            <a:miter lim="400000"/>
          </a:ln>
        </p:spPr>
      </p:pic>
      <p:sp>
        <p:nvSpPr>
          <p:cNvPr id="5694" name="TextBox 14"/>
          <p:cNvSpPr txBox="1"/>
          <p:nvPr/>
        </p:nvSpPr>
        <p:spPr>
          <a:xfrm>
            <a:off x="8574904" y="1311630"/>
            <a:ext cx="215737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Automatically Enumerate Abstract Specification.</a:t>
            </a:r>
          </a:p>
        </p:txBody>
      </p:sp>
      <p:pic>
        <p:nvPicPr>
          <p:cNvPr id="5695" name="Picture 10" descr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8745" y="1164613"/>
            <a:ext cx="1643973" cy="1027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9" name="Group 43"/>
          <p:cNvGrpSpPr/>
          <p:nvPr/>
        </p:nvGrpSpPr>
        <p:grpSpPr>
          <a:xfrm>
            <a:off x="3042823" y="2751977"/>
            <a:ext cx="5804858" cy="3179633"/>
            <a:chOff x="0" y="0"/>
            <a:chExt cx="5804856" cy="3179631"/>
          </a:xfrm>
        </p:grpSpPr>
        <p:sp>
          <p:nvSpPr>
            <p:cNvPr id="5697" name="Oval 48"/>
            <p:cNvSpPr/>
            <p:nvPr/>
          </p:nvSpPr>
          <p:spPr>
            <a:xfrm>
              <a:off x="2507553" y="-1"/>
              <a:ext cx="3297304" cy="3173897"/>
            </a:xfrm>
            <a:prstGeom prst="ellipse">
              <a:avLst/>
            </a:prstGeom>
            <a:noFill/>
            <a:ln w="254000" cap="flat">
              <a:solidFill>
                <a:srgbClr val="0068E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698" name="Oval 49"/>
            <p:cNvSpPr/>
            <p:nvPr/>
          </p:nvSpPr>
          <p:spPr>
            <a:xfrm>
              <a:off x="-1" y="5735"/>
              <a:ext cx="3297304" cy="3173897"/>
            </a:xfrm>
            <a:prstGeom prst="ellipse">
              <a:avLst/>
            </a:prstGeom>
            <a:noFill/>
            <a:ln w="254000" cap="flat">
              <a:solidFill>
                <a:srgbClr val="0068E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</p:grpSp>
      <p:grpSp>
        <p:nvGrpSpPr>
          <p:cNvPr id="5702" name="Oval 8"/>
          <p:cNvGrpSpPr/>
          <p:nvPr/>
        </p:nvGrpSpPr>
        <p:grpSpPr>
          <a:xfrm>
            <a:off x="5554407" y="2749694"/>
            <a:ext cx="3297306" cy="3173898"/>
            <a:chOff x="-1" y="0"/>
            <a:chExt cx="3297304" cy="3173896"/>
          </a:xfrm>
        </p:grpSpPr>
        <p:sp>
          <p:nvSpPr>
            <p:cNvPr id="5700" name="Oval"/>
            <p:cNvSpPr/>
            <p:nvPr/>
          </p:nvSpPr>
          <p:spPr>
            <a:xfrm>
              <a:off x="-1" y="0"/>
              <a:ext cx="3297304" cy="3173896"/>
            </a:xfrm>
            <a:prstGeom prst="ellipse">
              <a:avLst/>
            </a:prstGeom>
            <a:solidFill>
              <a:srgbClr val="FFFFFF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01" name="Liveness…"/>
            <p:cNvSpPr txBox="1"/>
            <p:nvPr/>
          </p:nvSpPr>
          <p:spPr>
            <a:xfrm>
              <a:off x="755014" y="761412"/>
              <a:ext cx="2240104" cy="161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dirty="0"/>
                <a:t>Liveness</a:t>
              </a:r>
              <a:endParaRPr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dirty="0"/>
                <a:t>Some good things happens</a:t>
              </a:r>
            </a:p>
          </p:txBody>
        </p:sp>
      </p:grpSp>
      <p:grpSp>
        <p:nvGrpSpPr>
          <p:cNvPr id="5705" name="Oval 7"/>
          <p:cNvGrpSpPr/>
          <p:nvPr/>
        </p:nvGrpSpPr>
        <p:grpSpPr>
          <a:xfrm>
            <a:off x="3000052" y="2749694"/>
            <a:ext cx="3354576" cy="3173898"/>
            <a:chOff x="0" y="0"/>
            <a:chExt cx="3354574" cy="3173896"/>
          </a:xfrm>
        </p:grpSpPr>
        <p:sp>
          <p:nvSpPr>
            <p:cNvPr id="5703" name="Oval"/>
            <p:cNvSpPr/>
            <p:nvPr/>
          </p:nvSpPr>
          <p:spPr>
            <a:xfrm>
              <a:off x="0" y="0"/>
              <a:ext cx="3354574" cy="3173896"/>
            </a:xfrm>
            <a:prstGeom prst="ellipse">
              <a:avLst/>
            </a:prstGeom>
            <a:solidFill>
              <a:srgbClr val="A6A6A6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04" name="Safety…"/>
            <p:cNvSpPr txBox="1"/>
            <p:nvPr/>
          </p:nvSpPr>
          <p:spPr>
            <a:xfrm>
              <a:off x="434149" y="973525"/>
              <a:ext cx="2280604" cy="13234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sz="2000" dirty="0"/>
                <a:t>Safety</a:t>
              </a:r>
              <a:endParaRPr sz="2000" dirty="0"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 sz="2000" dirty="0">
                <a:latin typeface="+mj-lt"/>
                <a:ea typeface="+mj-ea"/>
                <a:cs typeface="+mj-cs"/>
                <a:sym typeface="Calibri"/>
              </a:endParaRPr>
            </a:p>
            <a:p>
              <a:pPr algn="ctr" defTabSz="1219169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sz="2000" dirty="0"/>
                <a:t>No bad things happen</a:t>
              </a:r>
            </a:p>
          </p:txBody>
        </p:sp>
      </p:grpSp>
      <p:sp>
        <p:nvSpPr>
          <p:cNvPr id="5706" name="Title 3"/>
          <p:cNvSpPr txBox="1">
            <a:spLocks noGrp="1"/>
          </p:cNvSpPr>
          <p:nvPr>
            <p:ph type="title"/>
          </p:nvPr>
        </p:nvSpPr>
        <p:spPr>
          <a:xfrm>
            <a:off x="2149545" y="299419"/>
            <a:ext cx="7599214" cy="46166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Formal Representation of System Correctness</a:t>
            </a:r>
          </a:p>
        </p:txBody>
      </p:sp>
      <p:sp>
        <p:nvSpPr>
          <p:cNvPr id="5707" name="Slide Number Placeholder 1"/>
          <p:cNvSpPr txBox="1">
            <a:spLocks noGrp="1"/>
          </p:cNvSpPr>
          <p:nvPr>
            <p:ph type="sldNum" sz="quarter" idx="4294967295"/>
          </p:nvPr>
        </p:nvSpPr>
        <p:spPr>
          <a:xfrm>
            <a:off x="11070454" y="6400644"/>
            <a:ext cx="287783" cy="2765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1219169">
              <a:defRPr sz="13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5708" name="TextBox 2"/>
          <p:cNvSpPr txBox="1"/>
          <p:nvPr/>
        </p:nvSpPr>
        <p:spPr>
          <a:xfrm>
            <a:off x="5060488" y="3848739"/>
            <a:ext cx="176952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C5E0B4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Correct</a:t>
            </a:r>
          </a:p>
        </p:txBody>
      </p:sp>
      <p:sp>
        <p:nvSpPr>
          <p:cNvPr id="5709" name="TextBox 9"/>
          <p:cNvSpPr txBox="1"/>
          <p:nvPr/>
        </p:nvSpPr>
        <p:spPr>
          <a:xfrm>
            <a:off x="3356779" y="1384098"/>
            <a:ext cx="5176948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dirty="0"/>
              <a:t>Correctness Assertion = Safety ^ Liveness</a:t>
            </a:r>
          </a:p>
        </p:txBody>
      </p:sp>
      <p:sp>
        <p:nvSpPr>
          <p:cNvPr id="5710" name="TextBox 21"/>
          <p:cNvSpPr txBox="1"/>
          <p:nvPr/>
        </p:nvSpPr>
        <p:spPr>
          <a:xfrm>
            <a:off x="3353815" y="6075145"/>
            <a:ext cx="554299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The typical Venn diagram 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semantics of Intersection and union of solution space.</a:t>
            </a:r>
          </a:p>
        </p:txBody>
      </p:sp>
      <p:grpSp>
        <p:nvGrpSpPr>
          <p:cNvPr id="5713" name="Oval 16"/>
          <p:cNvGrpSpPr/>
          <p:nvPr/>
        </p:nvGrpSpPr>
        <p:grpSpPr>
          <a:xfrm>
            <a:off x="8798148" y="2774295"/>
            <a:ext cx="1522865" cy="667277"/>
            <a:chOff x="0" y="0"/>
            <a:chExt cx="1522864" cy="667276"/>
          </a:xfrm>
        </p:grpSpPr>
        <p:sp>
          <p:nvSpPr>
            <p:cNvPr id="5711" name="Oval"/>
            <p:cNvSpPr/>
            <p:nvPr/>
          </p:nvSpPr>
          <p:spPr>
            <a:xfrm>
              <a:off x="-1" y="-1"/>
              <a:ext cx="1522866" cy="66727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12" name="Safety"/>
            <p:cNvSpPr txBox="1"/>
            <p:nvPr/>
          </p:nvSpPr>
          <p:spPr>
            <a:xfrm>
              <a:off x="275088" y="148217"/>
              <a:ext cx="972688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Safety</a:t>
              </a:r>
            </a:p>
          </p:txBody>
        </p:sp>
      </p:grpSp>
      <p:grpSp>
        <p:nvGrpSpPr>
          <p:cNvPr id="5716" name="Oval 24"/>
          <p:cNvGrpSpPr/>
          <p:nvPr/>
        </p:nvGrpSpPr>
        <p:grpSpPr>
          <a:xfrm>
            <a:off x="9577534" y="1311483"/>
            <a:ext cx="1583415" cy="849695"/>
            <a:chOff x="0" y="0"/>
            <a:chExt cx="1583414" cy="849693"/>
          </a:xfrm>
        </p:grpSpPr>
        <p:sp>
          <p:nvSpPr>
            <p:cNvPr id="5714" name="Oval"/>
            <p:cNvSpPr/>
            <p:nvPr/>
          </p:nvSpPr>
          <p:spPr>
            <a:xfrm>
              <a:off x="0" y="0"/>
              <a:ext cx="1583415" cy="849694"/>
            </a:xfrm>
            <a:prstGeom prst="ellipse">
              <a:avLst/>
            </a:prstGeom>
            <a:solidFill>
              <a:srgbClr val="0000CC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15" name="Solution Space"/>
            <p:cNvSpPr/>
            <p:nvPr/>
          </p:nvSpPr>
          <p:spPr>
            <a:xfrm>
              <a:off x="283955" y="424846"/>
              <a:ext cx="101550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Solution Space</a:t>
              </a:r>
            </a:p>
          </p:txBody>
        </p:sp>
      </p:grpSp>
      <p:grpSp>
        <p:nvGrpSpPr>
          <p:cNvPr id="5719" name="Oval 25"/>
          <p:cNvGrpSpPr/>
          <p:nvPr/>
        </p:nvGrpSpPr>
        <p:grpSpPr>
          <a:xfrm>
            <a:off x="10490523" y="2766160"/>
            <a:ext cx="1477978" cy="672336"/>
            <a:chOff x="0" y="0"/>
            <a:chExt cx="1477976" cy="672334"/>
          </a:xfrm>
        </p:grpSpPr>
        <p:sp>
          <p:nvSpPr>
            <p:cNvPr id="5717" name="Oval"/>
            <p:cNvSpPr/>
            <p:nvPr/>
          </p:nvSpPr>
          <p:spPr>
            <a:xfrm>
              <a:off x="-1" y="-1"/>
              <a:ext cx="1477978" cy="672336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7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18" name="Liveness"/>
            <p:cNvSpPr txBox="1"/>
            <p:nvPr/>
          </p:nvSpPr>
          <p:spPr>
            <a:xfrm>
              <a:off x="268514" y="169796"/>
              <a:ext cx="940948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Liveness</a:t>
              </a:r>
            </a:p>
          </p:txBody>
        </p:sp>
      </p:grpSp>
      <p:grpSp>
        <p:nvGrpSpPr>
          <p:cNvPr id="5722" name="Oval 26"/>
          <p:cNvGrpSpPr/>
          <p:nvPr/>
        </p:nvGrpSpPr>
        <p:grpSpPr>
          <a:xfrm>
            <a:off x="9543632" y="4025823"/>
            <a:ext cx="1651220" cy="1194309"/>
            <a:chOff x="0" y="0"/>
            <a:chExt cx="1651219" cy="1194307"/>
          </a:xfrm>
        </p:grpSpPr>
        <p:sp>
          <p:nvSpPr>
            <p:cNvPr id="5720" name="Oval"/>
            <p:cNvSpPr/>
            <p:nvPr/>
          </p:nvSpPr>
          <p:spPr>
            <a:xfrm>
              <a:off x="0" y="0"/>
              <a:ext cx="1651220" cy="1194308"/>
            </a:xfrm>
            <a:prstGeom prst="ellipse">
              <a:avLst/>
            </a:prstGeom>
            <a:solidFill>
              <a:srgbClr val="92D05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21" name="Correctnes"/>
            <p:cNvSpPr txBox="1"/>
            <p:nvPr/>
          </p:nvSpPr>
          <p:spPr>
            <a:xfrm>
              <a:off x="332846" y="229457"/>
              <a:ext cx="1021225" cy="735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Correctnes</a:t>
              </a:r>
            </a:p>
          </p:txBody>
        </p:sp>
      </p:grpSp>
      <p:sp>
        <p:nvSpPr>
          <p:cNvPr id="5749" name="Straight Arrow Connector 27"/>
          <p:cNvSpPr/>
          <p:nvPr/>
        </p:nvSpPr>
        <p:spPr>
          <a:xfrm>
            <a:off x="9736482" y="3438953"/>
            <a:ext cx="331990" cy="621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750" name="Straight Arrow Connector 28"/>
          <p:cNvSpPr/>
          <p:nvPr/>
        </p:nvSpPr>
        <p:spPr>
          <a:xfrm>
            <a:off x="9753782" y="2147199"/>
            <a:ext cx="372923" cy="631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751" name="Straight Arrow Connector 29"/>
          <p:cNvSpPr/>
          <p:nvPr/>
        </p:nvSpPr>
        <p:spPr>
          <a:xfrm>
            <a:off x="10685183" y="3434001"/>
            <a:ext cx="356693" cy="630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752" name="Straight Arrow Connector 30"/>
          <p:cNvSpPr/>
          <p:nvPr/>
        </p:nvSpPr>
        <p:spPr>
          <a:xfrm>
            <a:off x="10626378" y="2144630"/>
            <a:ext cx="395783" cy="628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727" name="TextBox 89"/>
          <p:cNvSpPr txBox="1"/>
          <p:nvPr/>
        </p:nvSpPr>
        <p:spPr>
          <a:xfrm>
            <a:off x="9876576" y="697632"/>
            <a:ext cx="75648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Join</a:t>
            </a:r>
          </a:p>
        </p:txBody>
      </p:sp>
      <p:sp>
        <p:nvSpPr>
          <p:cNvPr id="5728" name="TextBox 90"/>
          <p:cNvSpPr txBox="1"/>
          <p:nvPr/>
        </p:nvSpPr>
        <p:spPr>
          <a:xfrm>
            <a:off x="9890024" y="5114668"/>
            <a:ext cx="89469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8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Meet</a:t>
            </a:r>
          </a:p>
        </p:txBody>
      </p:sp>
      <p:grpSp>
        <p:nvGrpSpPr>
          <p:cNvPr id="5731" name="Rectangle 5"/>
          <p:cNvGrpSpPr/>
          <p:nvPr/>
        </p:nvGrpSpPr>
        <p:grpSpPr>
          <a:xfrm>
            <a:off x="76307" y="2736931"/>
            <a:ext cx="2326114" cy="1697092"/>
            <a:chOff x="0" y="0"/>
            <a:chExt cx="2326112" cy="1697090"/>
          </a:xfrm>
        </p:grpSpPr>
        <p:sp>
          <p:nvSpPr>
            <p:cNvPr id="5729" name="Rectangle"/>
            <p:cNvSpPr/>
            <p:nvPr/>
          </p:nvSpPr>
          <p:spPr>
            <a:xfrm>
              <a:off x="0" y="0"/>
              <a:ext cx="2326113" cy="1697091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30" name="Domain Spec Lang…"/>
            <p:cNvSpPr/>
            <p:nvPr/>
          </p:nvSpPr>
          <p:spPr>
            <a:xfrm>
              <a:off x="64769" y="848545"/>
              <a:ext cx="219657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Domain Spec Lang</a:t>
              </a:r>
              <a:endPara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Defines a localized</a:t>
              </a:r>
              <a:endPara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Namespace</a:t>
              </a:r>
            </a:p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To denote the inter-relations of subsystems</a:t>
              </a:r>
            </a:p>
          </p:txBody>
        </p:sp>
      </p:grpSp>
      <p:grpSp>
        <p:nvGrpSpPr>
          <p:cNvPr id="5734" name="Group 37"/>
          <p:cNvGrpSpPr/>
          <p:nvPr/>
        </p:nvGrpSpPr>
        <p:grpSpPr>
          <a:xfrm>
            <a:off x="263915" y="971743"/>
            <a:ext cx="1885632" cy="1158271"/>
            <a:chOff x="0" y="0"/>
            <a:chExt cx="1885630" cy="1158269"/>
          </a:xfrm>
        </p:grpSpPr>
        <p:pic>
          <p:nvPicPr>
            <p:cNvPr id="5732" name="Picture 22" descr="Picture 22"/>
            <p:cNvPicPr>
              <a:picLocks noChangeAspect="1"/>
            </p:cNvPicPr>
            <p:nvPr/>
          </p:nvPicPr>
          <p:blipFill>
            <a:blip r:embed="rId2"/>
            <a:srcRect r="14841" b="20549"/>
            <a:stretch>
              <a:fillRect/>
            </a:stretch>
          </p:blipFill>
          <p:spPr>
            <a:xfrm>
              <a:off x="-1" y="0"/>
              <a:ext cx="1885632" cy="1147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33" name="Oval 6"/>
            <p:cNvSpPr/>
            <p:nvPr/>
          </p:nvSpPr>
          <p:spPr>
            <a:xfrm>
              <a:off x="54160" y="129487"/>
              <a:ext cx="1772233" cy="1028783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  <p:cxnSp>
        <p:nvCxnSpPr>
          <p:cNvPr id="5735" name="Straight Connector 13"/>
          <p:cNvCxnSpPr>
            <a:cxnSpLocks/>
            <a:stCxn id="5709" idx="2"/>
            <a:endCxn id="5708" idx="0"/>
          </p:cNvCxnSpPr>
          <p:nvPr/>
        </p:nvCxnSpPr>
        <p:spPr>
          <a:xfrm flipH="1">
            <a:off x="5945252" y="1776568"/>
            <a:ext cx="1" cy="2072171"/>
          </a:xfrm>
          <a:prstGeom prst="straightConnector1">
            <a:avLst/>
          </a:prstGeom>
          <a:ln w="31750">
            <a:solidFill>
              <a:srgbClr val="000000"/>
            </a:solidFill>
            <a:prstDash val="dash"/>
            <a:miter/>
          </a:ln>
        </p:spPr>
      </p:cxnSp>
      <p:sp>
        <p:nvSpPr>
          <p:cNvPr id="5736" name="Down Arrow 19"/>
          <p:cNvSpPr/>
          <p:nvPr/>
        </p:nvSpPr>
        <p:spPr>
          <a:xfrm>
            <a:off x="557764" y="2105848"/>
            <a:ext cx="318494" cy="594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811"/>
                </a:moveTo>
                <a:lnTo>
                  <a:pt x="5400" y="15811"/>
                </a:lnTo>
                <a:lnTo>
                  <a:pt x="5400" y="0"/>
                </a:lnTo>
                <a:lnTo>
                  <a:pt x="16200" y="0"/>
                </a:lnTo>
                <a:lnTo>
                  <a:pt x="16200" y="15811"/>
                </a:lnTo>
                <a:lnTo>
                  <a:pt x="21600" y="1581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grpSp>
        <p:nvGrpSpPr>
          <p:cNvPr id="5739" name="Oval 32"/>
          <p:cNvGrpSpPr/>
          <p:nvPr/>
        </p:nvGrpSpPr>
        <p:grpSpPr>
          <a:xfrm>
            <a:off x="342198" y="4998623"/>
            <a:ext cx="1772232" cy="1028783"/>
            <a:chOff x="0" y="0"/>
            <a:chExt cx="1772231" cy="1028781"/>
          </a:xfrm>
        </p:grpSpPr>
        <p:sp>
          <p:nvSpPr>
            <p:cNvPr id="5737" name="Oval"/>
            <p:cNvSpPr/>
            <p:nvPr/>
          </p:nvSpPr>
          <p:spPr>
            <a:xfrm>
              <a:off x="0" y="0"/>
              <a:ext cx="1772232" cy="1028782"/>
            </a:xfrm>
            <a:prstGeom prst="ellipse">
              <a:avLst/>
            </a:prstGeom>
            <a:solidFill>
              <a:srgbClr val="0068E6"/>
            </a:solidFill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38" name="Verify Safety and Liveness"/>
            <p:cNvSpPr/>
            <p:nvPr/>
          </p:nvSpPr>
          <p:spPr>
            <a:xfrm>
              <a:off x="324307" y="514390"/>
              <a:ext cx="112361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Verify Safety and Liveness</a:t>
              </a:r>
            </a:p>
          </p:txBody>
        </p:sp>
      </p:grpSp>
      <p:sp>
        <p:nvSpPr>
          <p:cNvPr id="5740" name="Down Arrow 36"/>
          <p:cNvSpPr/>
          <p:nvPr/>
        </p:nvSpPr>
        <p:spPr>
          <a:xfrm rot="10800000">
            <a:off x="1653979" y="2087187"/>
            <a:ext cx="318494" cy="594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811"/>
                </a:moveTo>
                <a:lnTo>
                  <a:pt x="5400" y="15811"/>
                </a:lnTo>
                <a:lnTo>
                  <a:pt x="5400" y="0"/>
                </a:lnTo>
                <a:lnTo>
                  <a:pt x="16200" y="0"/>
                </a:lnTo>
                <a:lnTo>
                  <a:pt x="16200" y="15811"/>
                </a:lnTo>
                <a:lnTo>
                  <a:pt x="21600" y="1581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41" name="TextBox 31"/>
          <p:cNvSpPr txBox="1"/>
          <p:nvPr/>
        </p:nvSpPr>
        <p:spPr>
          <a:xfrm>
            <a:off x="146540" y="354350"/>
            <a:ext cx="230229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Abstract Specification</a:t>
            </a:r>
          </a:p>
        </p:txBody>
      </p:sp>
      <p:sp>
        <p:nvSpPr>
          <p:cNvPr id="5742" name="TextBox 38"/>
          <p:cNvSpPr txBox="1"/>
          <p:nvPr/>
        </p:nvSpPr>
        <p:spPr>
          <a:xfrm>
            <a:off x="137580" y="6075145"/>
            <a:ext cx="22263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Boundary Conditions</a:t>
            </a:r>
          </a:p>
        </p:txBody>
      </p:sp>
      <p:sp>
        <p:nvSpPr>
          <p:cNvPr id="5743" name="Down Arrow 41"/>
          <p:cNvSpPr/>
          <p:nvPr/>
        </p:nvSpPr>
        <p:spPr>
          <a:xfrm>
            <a:off x="543300" y="4452482"/>
            <a:ext cx="318495" cy="594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811"/>
                </a:moveTo>
                <a:lnTo>
                  <a:pt x="5400" y="15811"/>
                </a:lnTo>
                <a:lnTo>
                  <a:pt x="5400" y="0"/>
                </a:lnTo>
                <a:lnTo>
                  <a:pt x="16200" y="0"/>
                </a:lnTo>
                <a:lnTo>
                  <a:pt x="16200" y="15811"/>
                </a:lnTo>
                <a:lnTo>
                  <a:pt x="21600" y="1581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44" name="Down Arrow 42"/>
          <p:cNvSpPr/>
          <p:nvPr/>
        </p:nvSpPr>
        <p:spPr>
          <a:xfrm rot="10800000">
            <a:off x="1636290" y="4470932"/>
            <a:ext cx="318494" cy="5941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811"/>
                </a:moveTo>
                <a:lnTo>
                  <a:pt x="5400" y="15811"/>
                </a:lnTo>
                <a:lnTo>
                  <a:pt x="5400" y="0"/>
                </a:lnTo>
                <a:lnTo>
                  <a:pt x="16200" y="0"/>
                </a:lnTo>
                <a:lnTo>
                  <a:pt x="16200" y="15811"/>
                </a:lnTo>
                <a:lnTo>
                  <a:pt x="21600" y="1581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45" name="TextBox 44"/>
          <p:cNvSpPr txBox="1"/>
          <p:nvPr/>
        </p:nvSpPr>
        <p:spPr>
          <a:xfrm>
            <a:off x="8951661" y="5991357"/>
            <a:ext cx="307772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Intersection and unions expressed in POSet</a:t>
            </a:r>
          </a:p>
        </p:txBody>
      </p:sp>
      <p:sp>
        <p:nvSpPr>
          <p:cNvPr id="5746" name="Oval 46"/>
          <p:cNvSpPr/>
          <p:nvPr/>
        </p:nvSpPr>
        <p:spPr>
          <a:xfrm>
            <a:off x="5551608" y="2743761"/>
            <a:ext cx="3297304" cy="3173897"/>
          </a:xfrm>
          <a:prstGeom prst="ellips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 defTabSz="1219169">
              <a:defRPr sz="2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5747" name="TextBox 4"/>
          <p:cNvSpPr txBox="1"/>
          <p:nvPr/>
        </p:nvSpPr>
        <p:spPr>
          <a:xfrm>
            <a:off x="9229989" y="454483"/>
            <a:ext cx="2455886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lowest upper bound (lub)</a:t>
            </a:r>
          </a:p>
        </p:txBody>
      </p:sp>
      <p:sp>
        <p:nvSpPr>
          <p:cNvPr id="5748" name="TextBox 39"/>
          <p:cNvSpPr txBox="1"/>
          <p:nvPr/>
        </p:nvSpPr>
        <p:spPr>
          <a:xfrm>
            <a:off x="9076834" y="5497645"/>
            <a:ext cx="256371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greatest lower bound (glb)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" name="Spacetime properties of Consciousness"/>
          <p:cNvSpPr txBox="1">
            <a:spLocks noGrp="1"/>
          </p:cNvSpPr>
          <p:nvPr>
            <p:ph type="title"/>
          </p:nvPr>
        </p:nvSpPr>
        <p:spPr>
          <a:xfrm>
            <a:off x="863804" y="521908"/>
            <a:ext cx="10469154" cy="447426"/>
          </a:xfrm>
          <a:prstGeom prst="rect">
            <a:avLst/>
          </a:prstGeom>
        </p:spPr>
        <p:txBody>
          <a:bodyPr/>
          <a:lstStyle/>
          <a:p>
            <a:pPr defTabSz="411479">
              <a:defRPr sz="1079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System Modeling in an Iterative Search Process in the Solution Space</a:t>
            </a:r>
            <a:br>
              <a:rPr dirty="0"/>
            </a:br>
            <a:r>
              <a:rPr dirty="0"/>
              <a:t>（fixed point semantic formalize model interpolation）</a:t>
            </a:r>
          </a:p>
        </p:txBody>
      </p:sp>
      <p:pic>
        <p:nvPicPr>
          <p:cNvPr id="575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975" y="2763003"/>
            <a:ext cx="2612229" cy="739723"/>
          </a:xfrm>
          <a:prstGeom prst="rect">
            <a:avLst/>
          </a:prstGeom>
          <a:ln w="12700">
            <a:miter lim="400000"/>
          </a:ln>
        </p:spPr>
      </p:pic>
      <p:sp>
        <p:nvSpPr>
          <p:cNvPr id="5756" name="TextBox 5"/>
          <p:cNvSpPr txBox="1"/>
          <p:nvPr/>
        </p:nvSpPr>
        <p:spPr>
          <a:xfrm>
            <a:off x="4018951" y="3662198"/>
            <a:ext cx="3624113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The Galois Correspondence 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In Abstract Interpretation Literature</a:t>
            </a:r>
          </a:p>
        </p:txBody>
      </p:sp>
      <p:sp>
        <p:nvSpPr>
          <p:cNvPr id="5757" name="TextBox 32"/>
          <p:cNvSpPr txBox="1"/>
          <p:nvPr/>
        </p:nvSpPr>
        <p:spPr>
          <a:xfrm>
            <a:off x="8893996" y="5082285"/>
            <a:ext cx="162877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Abstract Model</a:t>
            </a:r>
          </a:p>
        </p:txBody>
      </p:sp>
      <p:sp>
        <p:nvSpPr>
          <p:cNvPr id="5758" name="TextBox 34"/>
          <p:cNvSpPr txBox="1"/>
          <p:nvPr/>
        </p:nvSpPr>
        <p:spPr>
          <a:xfrm>
            <a:off x="1322638" y="5075711"/>
            <a:ext cx="18573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Concrete System</a:t>
            </a:r>
          </a:p>
        </p:txBody>
      </p:sp>
      <p:sp>
        <p:nvSpPr>
          <p:cNvPr id="5759" name="TextBox 7"/>
          <p:cNvSpPr txBox="1"/>
          <p:nvPr/>
        </p:nvSpPr>
        <p:spPr>
          <a:xfrm>
            <a:off x="1826816" y="6426063"/>
            <a:ext cx="8339991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Image source: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A Galois Connection Calculus for Abstract Interpretation</a:t>
            </a:r>
            <a:r>
              <a:t>  by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Patrick Cousot</a:t>
            </a:r>
          </a:p>
        </p:txBody>
      </p:sp>
      <p:pic>
        <p:nvPicPr>
          <p:cNvPr id="5760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7" y="247270"/>
            <a:ext cx="2326114" cy="1444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1" name="Picture 9" descr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212" y="5178445"/>
            <a:ext cx="4201202" cy="978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2" name="Picture 37" descr="Picture 37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2555" y="257061"/>
            <a:ext cx="1670718" cy="1263905"/>
          </a:xfrm>
          <a:prstGeom prst="rect">
            <a:avLst/>
          </a:prstGeom>
          <a:ln w="12700">
            <a:miter lim="400000"/>
          </a:ln>
        </p:spPr>
      </p:pic>
      <p:sp>
        <p:nvSpPr>
          <p:cNvPr id="5763" name="TextBox 38"/>
          <p:cNvSpPr txBox="1"/>
          <p:nvPr/>
        </p:nvSpPr>
        <p:spPr>
          <a:xfrm>
            <a:off x="10017589" y="1652042"/>
            <a:ext cx="1920650" cy="277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7"/>
              </a:rPr>
              <a:t>Abstract Interpretation With Professor Patrick Cousot</a:t>
            </a:r>
            <a:r>
              <a:t> </a:t>
            </a:r>
          </a:p>
          <a:p>
            <a:pPr algn="ctr">
              <a:defRPr sz="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| Lecture Series on AI #11 | J.P. Morgan</a:t>
            </a:r>
          </a:p>
        </p:txBody>
      </p:sp>
      <p:pic>
        <p:nvPicPr>
          <p:cNvPr id="5764" name="Picture 39" descr="Picture 39">
            <a:hlinkClick r:id="rId4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5745" y="5538551"/>
            <a:ext cx="1163553" cy="11387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70" name="Group 33"/>
          <p:cNvGrpSpPr/>
          <p:nvPr/>
        </p:nvGrpSpPr>
        <p:grpSpPr>
          <a:xfrm>
            <a:off x="7408939" y="2014415"/>
            <a:ext cx="4642297" cy="2914544"/>
            <a:chOff x="0" y="0"/>
            <a:chExt cx="4642296" cy="2914543"/>
          </a:xfrm>
        </p:grpSpPr>
        <p:sp>
          <p:nvSpPr>
            <p:cNvPr id="5765" name="Oval 35"/>
            <p:cNvSpPr/>
            <p:nvPr/>
          </p:nvSpPr>
          <p:spPr>
            <a:xfrm>
              <a:off x="-1" y="1"/>
              <a:ext cx="2957361" cy="2914543"/>
            </a:xfrm>
            <a:prstGeom prst="ellipse">
              <a:avLst/>
            </a:prstGeom>
            <a:solidFill>
              <a:srgbClr val="333F5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66" name="Oval 36"/>
            <p:cNvSpPr/>
            <p:nvPr/>
          </p:nvSpPr>
          <p:spPr>
            <a:xfrm>
              <a:off x="1641527" y="0"/>
              <a:ext cx="2957359" cy="2914543"/>
            </a:xfrm>
            <a:prstGeom prst="ellipse">
              <a:avLst/>
            </a:prstGeom>
            <a:solidFill>
              <a:srgbClr val="2F5597">
                <a:alpha val="48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67" name="TextBox 40"/>
            <p:cNvSpPr/>
            <p:nvPr/>
          </p:nvSpPr>
          <p:spPr>
            <a:xfrm>
              <a:off x="2248174" y="9337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rPr dirty="0"/>
                <a:t>Correct </a:t>
              </a:r>
              <a:endParaRPr lang="en-US" dirty="0"/>
            </a:p>
            <a:p>
              <a:r>
                <a:rPr dirty="0"/>
                <a:t>System </a:t>
              </a:r>
              <a:endParaRPr lang="en-US" dirty="0"/>
            </a:p>
            <a:p>
              <a:r>
                <a:rPr dirty="0"/>
                <a:t>Model</a:t>
              </a:r>
            </a:p>
          </p:txBody>
        </p:sp>
        <p:sp>
          <p:nvSpPr>
            <p:cNvPr id="5768" name="TextBox 41"/>
            <p:cNvSpPr/>
            <p:nvPr/>
          </p:nvSpPr>
          <p:spPr>
            <a:xfrm>
              <a:off x="3372296" y="136138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Liveness</a:t>
              </a:r>
            </a:p>
          </p:txBody>
        </p:sp>
        <p:sp>
          <p:nvSpPr>
            <p:cNvPr id="5769" name="TextBox 42"/>
            <p:cNvSpPr/>
            <p:nvPr/>
          </p:nvSpPr>
          <p:spPr>
            <a:xfrm>
              <a:off x="773001" y="129382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Safety</a:t>
              </a:r>
            </a:p>
          </p:txBody>
        </p:sp>
      </p:grpSp>
      <p:grpSp>
        <p:nvGrpSpPr>
          <p:cNvPr id="5773" name="Right Arrow 43"/>
          <p:cNvGrpSpPr/>
          <p:nvPr/>
        </p:nvGrpSpPr>
        <p:grpSpPr>
          <a:xfrm>
            <a:off x="4382935" y="4302095"/>
            <a:ext cx="3314433" cy="648573"/>
            <a:chOff x="0" y="66239"/>
            <a:chExt cx="3314432" cy="648572"/>
          </a:xfrm>
        </p:grpSpPr>
        <p:sp>
          <p:nvSpPr>
            <p:cNvPr id="5771" name="Arrow"/>
            <p:cNvSpPr/>
            <p:nvPr/>
          </p:nvSpPr>
          <p:spPr>
            <a:xfrm>
              <a:off x="0" y="66239"/>
              <a:ext cx="3314432" cy="64857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2F5597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72" name="𝛼：Functor that maps to the Absrtact Domain"/>
            <p:cNvSpPr/>
            <p:nvPr/>
          </p:nvSpPr>
          <p:spPr>
            <a:xfrm>
              <a:off x="52069" y="190472"/>
              <a:ext cx="3048150" cy="400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dirty="0"/>
                <a:t>𝛼：</a:t>
              </a:r>
              <a:r>
                <a:rPr sz="1000" dirty="0">
                  <a:solidFill>
                    <a:srgbClr val="FF0000"/>
                  </a:solidFill>
                </a:rPr>
                <a:t>Functor that maps to the </a:t>
              </a:r>
              <a:r>
                <a:rPr sz="1000" dirty="0" err="1">
                  <a:solidFill>
                    <a:srgbClr val="FF0000"/>
                  </a:solidFill>
                </a:rPr>
                <a:t>Absrtact</a:t>
              </a:r>
              <a:r>
                <a:rPr sz="1000" dirty="0">
                  <a:solidFill>
                    <a:srgbClr val="FF0000"/>
                  </a:solidFill>
                </a:rPr>
                <a:t> Domain</a:t>
              </a:r>
            </a:p>
          </p:txBody>
        </p:sp>
      </p:grpSp>
      <p:grpSp>
        <p:nvGrpSpPr>
          <p:cNvPr id="5776" name="Right Arrow 44"/>
          <p:cNvGrpSpPr/>
          <p:nvPr/>
        </p:nvGrpSpPr>
        <p:grpSpPr>
          <a:xfrm>
            <a:off x="4339597" y="2057836"/>
            <a:ext cx="3314433" cy="648573"/>
            <a:chOff x="0" y="66239"/>
            <a:chExt cx="3314432" cy="648572"/>
          </a:xfrm>
        </p:grpSpPr>
        <p:sp>
          <p:nvSpPr>
            <p:cNvPr id="5774" name="Arrow"/>
            <p:cNvSpPr/>
            <p:nvPr/>
          </p:nvSpPr>
          <p:spPr>
            <a:xfrm flipH="1">
              <a:off x="0" y="66239"/>
              <a:ext cx="3314432" cy="64857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2F5597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775" name="𝛾：Functor that maps to the Concrete Domain"/>
            <p:cNvSpPr/>
            <p:nvPr/>
          </p:nvSpPr>
          <p:spPr>
            <a:xfrm>
              <a:off x="214213" y="190472"/>
              <a:ext cx="3048149" cy="400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rPr dirty="0"/>
                <a:t>𝛾：</a:t>
              </a:r>
              <a:r>
                <a:rPr sz="1100" dirty="0">
                  <a:solidFill>
                    <a:srgbClr val="FF0000"/>
                  </a:solidFill>
                  <a:latin typeface="+mj-lt"/>
                </a:rPr>
                <a:t>Functor that maps to the Concrete Domain</a:t>
              </a:r>
              <a:endParaRPr sz="12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5782" name="Group 45"/>
          <p:cNvGrpSpPr/>
          <p:nvPr/>
        </p:nvGrpSpPr>
        <p:grpSpPr>
          <a:xfrm>
            <a:off x="574123" y="1846327"/>
            <a:ext cx="4152766" cy="2914545"/>
            <a:chOff x="200655" y="0"/>
            <a:chExt cx="4152764" cy="2914543"/>
          </a:xfrm>
        </p:grpSpPr>
        <p:sp>
          <p:nvSpPr>
            <p:cNvPr id="5777" name="Oval 46"/>
            <p:cNvSpPr/>
            <p:nvPr/>
          </p:nvSpPr>
          <p:spPr>
            <a:xfrm>
              <a:off x="200655" y="1"/>
              <a:ext cx="2957371" cy="2914543"/>
            </a:xfrm>
            <a:prstGeom prst="ellipse">
              <a:avLst/>
            </a:prstGeom>
            <a:solidFill>
              <a:srgbClr val="333F50">
                <a:alpha val="50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78" name="Oval 47"/>
            <p:cNvSpPr/>
            <p:nvPr/>
          </p:nvSpPr>
          <p:spPr>
            <a:xfrm>
              <a:off x="719138" y="0"/>
              <a:ext cx="2957369" cy="2914543"/>
            </a:xfrm>
            <a:prstGeom prst="ellipse">
              <a:avLst/>
            </a:prstGeom>
            <a:solidFill>
              <a:srgbClr val="2F5597">
                <a:alpha val="48000"/>
              </a:srgbClr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779" name="TextBox 48"/>
            <p:cNvSpPr/>
            <p:nvPr/>
          </p:nvSpPr>
          <p:spPr>
            <a:xfrm>
              <a:off x="1959300" y="9337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Correct System Behavior</a:t>
              </a:r>
            </a:p>
          </p:txBody>
        </p:sp>
        <p:sp>
          <p:nvSpPr>
            <p:cNvPr id="5780" name="TextBox 49"/>
            <p:cNvSpPr/>
            <p:nvPr/>
          </p:nvSpPr>
          <p:spPr>
            <a:xfrm>
              <a:off x="3083420" y="136138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rPr dirty="0"/>
                <a:t>Liveness</a:t>
              </a:r>
            </a:p>
          </p:txBody>
        </p:sp>
        <p:sp>
          <p:nvSpPr>
            <p:cNvPr id="5781" name="TextBox 50"/>
            <p:cNvSpPr/>
            <p:nvPr/>
          </p:nvSpPr>
          <p:spPr>
            <a:xfrm>
              <a:off x="484118" y="129382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Safety</a:t>
              </a:r>
            </a:p>
          </p:txBody>
        </p:sp>
      </p:grpSp>
      <p:sp>
        <p:nvSpPr>
          <p:cNvPr id="5783" name="TextBox 26"/>
          <p:cNvSpPr txBox="1"/>
          <p:nvPr/>
        </p:nvSpPr>
        <p:spPr>
          <a:xfrm>
            <a:off x="2661610" y="1419128"/>
            <a:ext cx="736484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Functor：A mechanism for mapping systems’ internal structures.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Google Shape;154;p31"/>
          <p:cNvSpPr txBox="1">
            <a:spLocks noGrp="1"/>
          </p:cNvSpPr>
          <p:nvPr>
            <p:ph type="title"/>
          </p:nvPr>
        </p:nvSpPr>
        <p:spPr>
          <a:xfrm>
            <a:off x="417980" y="252800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/>
          <a:p>
            <a:pPr algn="ctr" defTabSz="896045">
              <a:defRPr sz="2352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System Design requires knowledge that are Inter-Disciplinary、Multi-Scale in nature</a:t>
            </a:r>
          </a:p>
        </p:txBody>
      </p:sp>
      <p:sp>
        <p:nvSpPr>
          <p:cNvPr id="5161" name="Google Shape;156;p31"/>
          <p:cNvSpPr txBox="1"/>
          <p:nvPr/>
        </p:nvSpPr>
        <p:spPr>
          <a:xfrm>
            <a:off x="992667" y="1537889"/>
            <a:ext cx="2596402" cy="80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3"/>
              </a:defRPr>
            </a:lvl1pPr>
          </a:lstStyle>
          <a:p>
            <a:pPr>
              <a:defRPr u="none">
                <a:solidFill>
                  <a:srgbClr val="0B5394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Electronic Design Automation (EDA)</a:t>
            </a:r>
          </a:p>
        </p:txBody>
      </p:sp>
      <p:sp>
        <p:nvSpPr>
          <p:cNvPr id="5162" name="Google Shape;159;p31"/>
          <p:cNvSpPr/>
          <p:nvPr/>
        </p:nvSpPr>
        <p:spPr>
          <a:xfrm>
            <a:off x="4271347" y="3164450"/>
            <a:ext cx="14401" cy="23152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63" name="Google Shape;162;p31"/>
          <p:cNvSpPr/>
          <p:nvPr/>
        </p:nvSpPr>
        <p:spPr>
          <a:xfrm>
            <a:off x="7910981" y="3122632"/>
            <a:ext cx="14400" cy="23152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64" name="TextBox 2"/>
          <p:cNvSpPr txBox="1"/>
          <p:nvPr/>
        </p:nvSpPr>
        <p:spPr>
          <a:xfrm>
            <a:off x="657573" y="5941505"/>
            <a:ext cx="3490427" cy="842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Design Automation of </a:t>
            </a:r>
          </a:p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Large Scale Integrated Circuit Chips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a</a:t>
            </a:r>
            <a:r>
              <a:t>nd the circuit board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>
                <a:latin typeface="+mj-lt"/>
                <a:ea typeface="+mj-ea"/>
                <a:cs typeface="+mj-cs"/>
                <a:sym typeface="Calibri"/>
              </a:rPr>
              <a:t>(The Chips and Circuit Boards are </a:t>
            </a:r>
            <a:r>
              <a:t>two different levels)</a:t>
            </a:r>
          </a:p>
        </p:txBody>
      </p:sp>
      <p:pic>
        <p:nvPicPr>
          <p:cNvPr id="5165" name="Picture 2" descr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397" y="2480673"/>
            <a:ext cx="1731462" cy="2142899"/>
          </a:xfrm>
          <a:prstGeom prst="rect">
            <a:avLst/>
          </a:prstGeom>
          <a:ln w="12700">
            <a:miter lim="400000"/>
          </a:ln>
        </p:spPr>
      </p:pic>
      <p:sp>
        <p:nvSpPr>
          <p:cNvPr id="5166" name="Google Shape;156;p31"/>
          <p:cNvSpPr txBox="1"/>
          <p:nvPr/>
        </p:nvSpPr>
        <p:spPr>
          <a:xfrm>
            <a:off x="4838212" y="1537889"/>
            <a:ext cx="2596401" cy="80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/>
          <a:p>
            <a:pPr algn="ctr">
              <a:defRPr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Artificial Intelligence</a:t>
            </a:r>
            <a:endParaRPr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defRPr>
            </a:pPr>
            <a:r>
              <a:t>Machine Learning</a:t>
            </a:r>
          </a:p>
        </p:txBody>
      </p:sp>
      <p:sp>
        <p:nvSpPr>
          <p:cNvPr id="5167" name="TextBox 26"/>
          <p:cNvSpPr txBox="1"/>
          <p:nvPr/>
        </p:nvSpPr>
        <p:spPr>
          <a:xfrm>
            <a:off x="4514520" y="5935836"/>
            <a:ext cx="3243770" cy="92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Source Code Generation could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come from a Large Set of Prior Data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(Data and Code are two different levels)</a:t>
            </a:r>
            <a:endParaRPr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168" name="Google Shape;156;p31"/>
          <p:cNvSpPr txBox="1"/>
          <p:nvPr/>
        </p:nvSpPr>
        <p:spPr>
          <a:xfrm>
            <a:off x="8520496" y="1537889"/>
            <a:ext cx="2596401" cy="80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r>
              <a:t>Real time System Model Verification</a:t>
            </a:r>
          </a:p>
        </p:txBody>
      </p:sp>
      <p:sp>
        <p:nvSpPr>
          <p:cNvPr id="5169" name="TextBox 29"/>
          <p:cNvSpPr txBox="1"/>
          <p:nvPr/>
        </p:nvSpPr>
        <p:spPr>
          <a:xfrm>
            <a:off x="7949909" y="5934669"/>
            <a:ext cx="3737581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Abstract Interpretation and </a:t>
            </a: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source code semantic analysis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(System control takes place at different levels)</a:t>
            </a:r>
          </a:p>
        </p:txBody>
      </p:sp>
      <p:grpSp>
        <p:nvGrpSpPr>
          <p:cNvPr id="5173" name="Group 9"/>
          <p:cNvGrpSpPr/>
          <p:nvPr/>
        </p:nvGrpSpPr>
        <p:grpSpPr>
          <a:xfrm>
            <a:off x="8405632" y="2516392"/>
            <a:ext cx="2830512" cy="3237874"/>
            <a:chOff x="0" y="0"/>
            <a:chExt cx="2830511" cy="3237872"/>
          </a:xfrm>
        </p:grpSpPr>
        <p:pic>
          <p:nvPicPr>
            <p:cNvPr id="5170" name="Picture 6" descr="Picture 6">
              <a:hlinkClick r:id="rId5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2830511" cy="9544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71" name="Picture 7" descr="Picture 7">
              <a:hlinkClick r:id="rId5"/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1107248"/>
              <a:ext cx="2830511" cy="9888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72" name="Picture 8" descr="Picture 8">
              <a:hlinkClick r:id="rId5"/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" y="2248975"/>
              <a:ext cx="2782371" cy="9888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174" name="Picture 6" descr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4006" y="2516392"/>
            <a:ext cx="2866907" cy="1296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5" name="Picture 2" descr="Picture 2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7541" y="3855234"/>
            <a:ext cx="3539835" cy="2323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6" name="Picture 2" descr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353" y="4175686"/>
            <a:ext cx="2720869" cy="1646703"/>
          </a:xfrm>
          <a:prstGeom prst="rect">
            <a:avLst/>
          </a:prstGeom>
          <a:ln w="12700">
            <a:miter lim="400000"/>
          </a:ln>
        </p:spPr>
      </p:pic>
      <p:sp>
        <p:nvSpPr>
          <p:cNvPr id="5177" name="TextBox 1"/>
          <p:cNvSpPr txBox="1"/>
          <p:nvPr/>
        </p:nvSpPr>
        <p:spPr>
          <a:xfrm>
            <a:off x="2469580" y="845388"/>
            <a:ext cx="725760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System Specifications and Design Solutions must be 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expressed in the format/semantics for various domains of stakeholders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" name="标题 1"/>
          <p:cNvSpPr txBox="1">
            <a:spLocks noGrp="1"/>
          </p:cNvSpPr>
          <p:nvPr>
            <p:ph type="title"/>
          </p:nvPr>
        </p:nvSpPr>
        <p:spPr>
          <a:xfrm>
            <a:off x="608380" y="309093"/>
            <a:ext cx="10980002" cy="468002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All Domains of Decision Problems can be converted into POSet</a:t>
            </a:r>
          </a:p>
        </p:txBody>
      </p:sp>
      <p:pic>
        <p:nvPicPr>
          <p:cNvPr id="5786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228" y="1508171"/>
            <a:ext cx="1886879" cy="1455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7" name="Picture 17" descr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977" y="5130951"/>
            <a:ext cx="2642460" cy="1722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8" name="Picture 12" descr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237" y="3087434"/>
            <a:ext cx="1171458" cy="590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9" name="Picture 14" descr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238" y="3775595"/>
            <a:ext cx="1171457" cy="590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0" name="Picture 15" descr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4237" y="4445206"/>
            <a:ext cx="1171459" cy="590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91" name="Picture 16" descr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977" y="3425020"/>
            <a:ext cx="2252728" cy="13659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94" name="Oval 18"/>
          <p:cNvGrpSpPr/>
          <p:nvPr/>
        </p:nvGrpSpPr>
        <p:grpSpPr>
          <a:xfrm>
            <a:off x="10560814" y="2629528"/>
            <a:ext cx="308611" cy="386961"/>
            <a:chOff x="0" y="0"/>
            <a:chExt cx="308610" cy="386960"/>
          </a:xfrm>
        </p:grpSpPr>
        <p:sp>
          <p:nvSpPr>
            <p:cNvPr id="5792" name="Oval"/>
            <p:cNvSpPr/>
            <p:nvPr/>
          </p:nvSpPr>
          <p:spPr>
            <a:xfrm>
              <a:off x="0" y="28250"/>
              <a:ext cx="308611" cy="330461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93" name="Text"/>
                <p:cNvSpPr txBox="1"/>
                <p:nvPr/>
              </p:nvSpPr>
              <p:spPr>
                <a:xfrm>
                  <a:off x="97264" y="-1"/>
                  <a:ext cx="114082" cy="38696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>
                      <a:solidFill>
                        <a:srgbClr val="FF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sz="21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∅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5793" name="Text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64" y="-1"/>
                  <a:ext cx="114082" cy="386962"/>
                </a:xfrm>
                <a:prstGeom prst="rect">
                  <a:avLst/>
                </a:prstGeom>
                <a:blipFill>
                  <a:blip r:embed="rId8"/>
                  <a:stretch>
                    <a:fillRect l="-130000" r="-80000" b="-9375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TW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95" name="Rectangle 20"/>
          <p:cNvSpPr/>
          <p:nvPr/>
        </p:nvSpPr>
        <p:spPr>
          <a:xfrm rot="2700000">
            <a:off x="10352393" y="2233546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96" name="Rectangle 25"/>
          <p:cNvSpPr/>
          <p:nvPr/>
        </p:nvSpPr>
        <p:spPr>
          <a:xfrm rot="2700000">
            <a:off x="10886402" y="2228804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97" name="Rectangle 28"/>
          <p:cNvSpPr/>
          <p:nvPr/>
        </p:nvSpPr>
        <p:spPr>
          <a:xfrm rot="2700000">
            <a:off x="11511649" y="2344364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98" name="Rectangle 29"/>
          <p:cNvSpPr/>
          <p:nvPr/>
        </p:nvSpPr>
        <p:spPr>
          <a:xfrm rot="2700000">
            <a:off x="10598670" y="2228802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799" name="Rectangle 31"/>
          <p:cNvSpPr/>
          <p:nvPr/>
        </p:nvSpPr>
        <p:spPr>
          <a:xfrm rot="2700000">
            <a:off x="11097735" y="2334062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67" name="Straight Arrow Connector 22"/>
          <p:cNvSpPr/>
          <p:nvPr/>
        </p:nvSpPr>
        <p:spPr>
          <a:xfrm>
            <a:off x="10642185" y="2316945"/>
            <a:ext cx="45050" cy="312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68" name="Straight Arrow Connector 32"/>
          <p:cNvSpPr/>
          <p:nvPr/>
        </p:nvSpPr>
        <p:spPr>
          <a:xfrm>
            <a:off x="10774318" y="2308307"/>
            <a:ext cx="131930" cy="355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69" name="Straight Arrow Connector 37"/>
          <p:cNvSpPr/>
          <p:nvPr/>
        </p:nvSpPr>
        <p:spPr>
          <a:xfrm>
            <a:off x="10827935" y="2401066"/>
            <a:ext cx="277147" cy="299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0" name="Straight Arrow Connector 40"/>
          <p:cNvSpPr/>
          <p:nvPr/>
        </p:nvSpPr>
        <p:spPr>
          <a:xfrm>
            <a:off x="10858963" y="2401072"/>
            <a:ext cx="649738" cy="345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1" name="Straight Arrow Connector 45"/>
          <p:cNvSpPr/>
          <p:nvPr/>
        </p:nvSpPr>
        <p:spPr>
          <a:xfrm>
            <a:off x="10410538" y="2307058"/>
            <a:ext cx="218852" cy="370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05" name="Rectangle 52"/>
          <p:cNvSpPr/>
          <p:nvPr/>
        </p:nvSpPr>
        <p:spPr>
          <a:xfrm rot="2700000">
            <a:off x="9853866" y="2203255"/>
            <a:ext cx="72001" cy="72001"/>
          </a:xfrm>
          <a:prstGeom prst="rect">
            <a:avLst/>
          </a:pr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06" name="Rectangle 53"/>
          <p:cNvSpPr/>
          <p:nvPr/>
        </p:nvSpPr>
        <p:spPr>
          <a:xfrm rot="2700000">
            <a:off x="10714807" y="1829940"/>
            <a:ext cx="72001" cy="72001"/>
          </a:xfrm>
          <a:prstGeom prst="rect">
            <a:avLst/>
          </a:pr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07" name="Rectangle 55"/>
          <p:cNvSpPr/>
          <p:nvPr/>
        </p:nvSpPr>
        <p:spPr>
          <a:xfrm rot="2700000">
            <a:off x="11234456" y="1779029"/>
            <a:ext cx="72001" cy="72001"/>
          </a:xfrm>
          <a:prstGeom prst="rect">
            <a:avLst/>
          </a:pr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cxnSp>
        <p:nvCxnSpPr>
          <p:cNvPr id="5808" name="Straight Arrow Connector 59"/>
          <p:cNvCxnSpPr>
            <a:stCxn id="5795" idx="0"/>
            <a:endCxn id="5806" idx="0"/>
          </p:cNvCxnSpPr>
          <p:nvPr/>
        </p:nvCxnSpPr>
        <p:spPr>
          <a:xfrm flipV="1">
            <a:off x="10388393" y="1865940"/>
            <a:ext cx="362415" cy="403607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809" name="Straight Arrow Connector 65"/>
          <p:cNvCxnSpPr>
            <a:stCxn id="5796" idx="0"/>
            <a:endCxn id="5806" idx="0"/>
          </p:cNvCxnSpPr>
          <p:nvPr/>
        </p:nvCxnSpPr>
        <p:spPr>
          <a:xfrm flipH="1" flipV="1">
            <a:off x="10750807" y="1865940"/>
            <a:ext cx="171596" cy="398865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810" name="Straight Arrow Connector 71"/>
          <p:cNvCxnSpPr>
            <a:stCxn id="5799" idx="0"/>
            <a:endCxn id="5807" idx="0"/>
          </p:cNvCxnSpPr>
          <p:nvPr/>
        </p:nvCxnSpPr>
        <p:spPr>
          <a:xfrm flipV="1">
            <a:off x="11133735" y="1815029"/>
            <a:ext cx="136722" cy="555034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cxnSp>
        <p:nvCxnSpPr>
          <p:cNvPr id="5811" name="Straight Arrow Connector 74"/>
          <p:cNvCxnSpPr>
            <a:stCxn id="5797" idx="0"/>
            <a:endCxn id="5807" idx="0"/>
          </p:cNvCxnSpPr>
          <p:nvPr/>
        </p:nvCxnSpPr>
        <p:spPr>
          <a:xfrm flipH="1" flipV="1">
            <a:off x="11270456" y="1815029"/>
            <a:ext cx="277194" cy="565336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grpSp>
        <p:nvGrpSpPr>
          <p:cNvPr id="5814" name="Oval 77"/>
          <p:cNvGrpSpPr/>
          <p:nvPr/>
        </p:nvGrpSpPr>
        <p:grpSpPr>
          <a:xfrm>
            <a:off x="10439306" y="1297109"/>
            <a:ext cx="643519" cy="312309"/>
            <a:chOff x="0" y="0"/>
            <a:chExt cx="643517" cy="312307"/>
          </a:xfrm>
        </p:grpSpPr>
        <p:sp>
          <p:nvSpPr>
            <p:cNvPr id="5812" name="Oval"/>
            <p:cNvSpPr/>
            <p:nvPr/>
          </p:nvSpPr>
          <p:spPr>
            <a:xfrm>
              <a:off x="0" y="0"/>
              <a:ext cx="643518" cy="31230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" b="1">
                  <a:solidFill>
                    <a:srgbClr val="548235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13" name="Best"/>
            <p:cNvSpPr txBox="1"/>
            <p:nvPr/>
          </p:nvSpPr>
          <p:spPr>
            <a:xfrm>
              <a:off x="146310" y="41898"/>
              <a:ext cx="350897" cy="2285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 b="1">
                  <a:solidFill>
                    <a:srgbClr val="548235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Best</a:t>
              </a:r>
            </a:p>
          </p:txBody>
        </p:sp>
      </p:grpSp>
      <p:sp>
        <p:nvSpPr>
          <p:cNvPr id="5872" name="Straight Arrow Connector 78"/>
          <p:cNvSpPr/>
          <p:nvPr/>
        </p:nvSpPr>
        <p:spPr>
          <a:xfrm>
            <a:off x="9921352" y="1595918"/>
            <a:ext cx="681595" cy="614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3" name="Straight Arrow Connector 81"/>
          <p:cNvSpPr/>
          <p:nvPr/>
        </p:nvSpPr>
        <p:spPr>
          <a:xfrm>
            <a:off x="10752259" y="1615787"/>
            <a:ext cx="4767" cy="191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4" name="Straight Arrow Connector 84"/>
          <p:cNvSpPr/>
          <p:nvPr/>
        </p:nvSpPr>
        <p:spPr>
          <a:xfrm>
            <a:off x="10949047" y="1586767"/>
            <a:ext cx="286390" cy="203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18" name="TextBox 99"/>
          <p:cNvSpPr txBox="1"/>
          <p:nvPr/>
        </p:nvSpPr>
        <p:spPr>
          <a:xfrm>
            <a:off x="6533000" y="3234838"/>
            <a:ext cx="2327770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7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+mn-lt"/>
                <a:ea typeface="+mn-ea"/>
                <a:cs typeface="+mn-cs"/>
                <a:sym typeface="Helvetica"/>
              </a:rPr>
              <a:t>Partial Ordering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Relations：mission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execution sequence</a:t>
            </a:r>
          </a:p>
        </p:txBody>
      </p:sp>
      <p:sp>
        <p:nvSpPr>
          <p:cNvPr id="5819" name="TextBox 100"/>
          <p:cNvSpPr txBox="1"/>
          <p:nvPr/>
        </p:nvSpPr>
        <p:spPr>
          <a:xfrm>
            <a:off x="7078587" y="1177665"/>
            <a:ext cx="2964134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7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Partial Ordering Relation：High Probability of Success </a:t>
            </a:r>
            <a:r>
              <a:t>⋀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Low Total Mass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20" name="TextBox 105"/>
              <p:cNvSpPr txBox="1"/>
              <p:nvPr/>
            </p:nvSpPr>
            <p:spPr>
              <a:xfrm>
                <a:off x="8475271" y="2741347"/>
                <a:ext cx="304331" cy="9639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100" i="1">
                          <a:solidFill>
                            <a:srgbClr val="548135"/>
                          </a:solidFill>
                          <a:latin typeface="Cambria Math" panose="02040503050406030204" pitchFamily="18" charset="0"/>
                        </a:rPr>
                        <m:t>𝐁𝐞𝐬𝐭</m:t>
                      </m:r>
                    </m:oMath>
                  </m:oMathPara>
                </a14:m>
                <a:endParaRPr sz="1100">
                  <a:solidFill>
                    <a:srgbClr val="548235"/>
                  </a:solidFill>
                </a:endParaRPr>
              </a:p>
            </p:txBody>
          </p:sp>
        </mc:Choice>
        <mc:Fallback xmlns="">
          <p:sp>
            <p:nvSpPr>
              <p:cNvPr id="5820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271" y="2741347"/>
                <a:ext cx="304331" cy="96394"/>
              </a:xfrm>
              <a:prstGeom prst="rect">
                <a:avLst/>
              </a:prstGeom>
              <a:blipFill>
                <a:blip r:embed="rId9"/>
                <a:stretch>
                  <a:fillRect l="-12000" r="-12000" b="-87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21" name="TextBox 106"/>
              <p:cNvSpPr txBox="1"/>
              <p:nvPr/>
            </p:nvSpPr>
            <p:spPr>
              <a:xfrm>
                <a:off x="6893945" y="1199011"/>
                <a:ext cx="151334" cy="1513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821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945" y="1199011"/>
                <a:ext cx="151334" cy="151334"/>
              </a:xfrm>
              <a:prstGeom prst="rect">
                <a:avLst/>
              </a:prstGeom>
              <a:blipFill>
                <a:blip r:embed="rId10"/>
                <a:stretch>
                  <a:fillRect l="-53846" r="-61538" b="-1153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22" name="TextBox 107"/>
          <p:cNvSpPr txBox="1"/>
          <p:nvPr/>
        </p:nvSpPr>
        <p:spPr>
          <a:xfrm>
            <a:off x="6489504" y="4951439"/>
            <a:ext cx="3034542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7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+mn-lt"/>
                <a:ea typeface="+mn-ea"/>
                <a:cs typeface="+mn-cs"/>
                <a:sym typeface="Helvetica"/>
              </a:rPr>
              <a:t>Partial Ordering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Relations：Project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Deadline and Cash Expense Schedule</a:t>
            </a:r>
          </a:p>
        </p:txBody>
      </p:sp>
      <p:sp>
        <p:nvSpPr>
          <p:cNvPr id="5823" name="Straight Connector 109"/>
          <p:cNvSpPr/>
          <p:nvPr/>
        </p:nvSpPr>
        <p:spPr>
          <a:xfrm>
            <a:off x="8006775" y="5271681"/>
            <a:ext cx="1" cy="1413291"/>
          </a:xfrm>
          <a:prstGeom prst="line">
            <a:avLst/>
          </a:prstGeom>
          <a:ln w="6350">
            <a:solidFill>
              <a:srgbClr val="FF0000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824" name="TextBox 112"/>
          <p:cNvSpPr txBox="1"/>
          <p:nvPr/>
        </p:nvSpPr>
        <p:spPr>
          <a:xfrm>
            <a:off x="11294650" y="1629914"/>
            <a:ext cx="275170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EO+LO</a:t>
            </a:r>
          </a:p>
        </p:txBody>
      </p:sp>
      <p:sp>
        <p:nvSpPr>
          <p:cNvPr id="5825" name="TextBox 113"/>
          <p:cNvSpPr txBox="1"/>
          <p:nvPr/>
        </p:nvSpPr>
        <p:spPr>
          <a:xfrm>
            <a:off x="10624653" y="1698657"/>
            <a:ext cx="309647" cy="15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EO+LOR</a:t>
            </a:r>
          </a:p>
        </p:txBody>
      </p:sp>
      <p:sp>
        <p:nvSpPr>
          <p:cNvPr id="5826" name="TextBox 114"/>
          <p:cNvSpPr txBox="1"/>
          <p:nvPr/>
        </p:nvSpPr>
        <p:spPr>
          <a:xfrm>
            <a:off x="9654744" y="2002244"/>
            <a:ext cx="344127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EOR+LOR</a:t>
            </a:r>
          </a:p>
        </p:txBody>
      </p:sp>
      <p:sp>
        <p:nvSpPr>
          <p:cNvPr id="5827" name="TextBox 115"/>
          <p:cNvSpPr txBox="1"/>
          <p:nvPr/>
        </p:nvSpPr>
        <p:spPr>
          <a:xfrm>
            <a:off x="11488129" y="2190880"/>
            <a:ext cx="176199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</a:t>
            </a:r>
          </a:p>
        </p:txBody>
      </p:sp>
      <p:sp>
        <p:nvSpPr>
          <p:cNvPr id="5828" name="TextBox 116"/>
          <p:cNvSpPr txBox="1"/>
          <p:nvPr/>
        </p:nvSpPr>
        <p:spPr>
          <a:xfrm>
            <a:off x="10363900" y="2037908"/>
            <a:ext cx="210677" cy="15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EOR</a:t>
            </a:r>
          </a:p>
        </p:txBody>
      </p:sp>
      <p:cxnSp>
        <p:nvCxnSpPr>
          <p:cNvPr id="5829" name="Straight Arrow Connector 118"/>
          <p:cNvCxnSpPr>
            <a:stCxn id="5798" idx="0"/>
            <a:endCxn id="5806" idx="0"/>
          </p:cNvCxnSpPr>
          <p:nvPr/>
        </p:nvCxnSpPr>
        <p:spPr>
          <a:xfrm flipV="1">
            <a:off x="10634670" y="1865940"/>
            <a:ext cx="116138" cy="398863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sp>
        <p:nvSpPr>
          <p:cNvPr id="5830" name="TextBox 121"/>
          <p:cNvSpPr txBox="1"/>
          <p:nvPr/>
        </p:nvSpPr>
        <p:spPr>
          <a:xfrm>
            <a:off x="10881859" y="2068734"/>
            <a:ext cx="205964" cy="15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LOR</a:t>
            </a:r>
          </a:p>
        </p:txBody>
      </p:sp>
      <p:sp>
        <p:nvSpPr>
          <p:cNvPr id="5831" name="TextBox 122"/>
          <p:cNvSpPr txBox="1"/>
          <p:nvPr/>
        </p:nvSpPr>
        <p:spPr>
          <a:xfrm>
            <a:off x="11001313" y="2177705"/>
            <a:ext cx="250321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Direct</a:t>
            </a:r>
          </a:p>
        </p:txBody>
      </p:sp>
      <p:sp>
        <p:nvSpPr>
          <p:cNvPr id="5832" name="TextBox 123"/>
          <p:cNvSpPr txBox="1"/>
          <p:nvPr/>
        </p:nvSpPr>
        <p:spPr>
          <a:xfrm>
            <a:off x="11292030" y="2200767"/>
            <a:ext cx="171486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LO</a:t>
            </a:r>
          </a:p>
        </p:txBody>
      </p:sp>
      <p:sp>
        <p:nvSpPr>
          <p:cNvPr id="5833" name="Rectangle 124"/>
          <p:cNvSpPr/>
          <p:nvPr/>
        </p:nvSpPr>
        <p:spPr>
          <a:xfrm rot="2700000">
            <a:off x="11310987" y="2349199"/>
            <a:ext cx="72001" cy="72001"/>
          </a:xfrm>
          <a:prstGeom prst="rect">
            <a:avLst/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875" name="Straight Arrow Connector 125"/>
          <p:cNvSpPr/>
          <p:nvPr/>
        </p:nvSpPr>
        <p:spPr>
          <a:xfrm>
            <a:off x="10849886" y="2409616"/>
            <a:ext cx="461862" cy="320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cxnSp>
        <p:nvCxnSpPr>
          <p:cNvPr id="5835" name="Straight Arrow Connector 140"/>
          <p:cNvCxnSpPr>
            <a:stCxn id="5833" idx="0"/>
            <a:endCxn id="5807" idx="0"/>
          </p:cNvCxnSpPr>
          <p:nvPr/>
        </p:nvCxnSpPr>
        <p:spPr>
          <a:xfrm flipH="1" flipV="1">
            <a:off x="11270456" y="1815029"/>
            <a:ext cx="76532" cy="570171"/>
          </a:xfrm>
          <a:prstGeom prst="straightConnector1">
            <a:avLst/>
          </a:prstGeom>
          <a:ln w="6350">
            <a:solidFill>
              <a:srgbClr val="5B9BD5"/>
            </a:solidFill>
            <a:miter/>
            <a:tailEnd type="triangle"/>
          </a:ln>
        </p:spPr>
      </p:cxnSp>
      <p:sp>
        <p:nvSpPr>
          <p:cNvPr id="5876" name="Straight Arrow Connector 161"/>
          <p:cNvSpPr/>
          <p:nvPr/>
        </p:nvSpPr>
        <p:spPr>
          <a:xfrm>
            <a:off x="9924808" y="2263971"/>
            <a:ext cx="656352" cy="464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37" name="TextBox 180"/>
          <p:cNvSpPr txBox="1"/>
          <p:nvPr/>
        </p:nvSpPr>
        <p:spPr>
          <a:xfrm>
            <a:off x="10581197" y="2068420"/>
            <a:ext cx="309648" cy="153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EOR+LO</a:t>
            </a:r>
          </a:p>
        </p:txBody>
      </p:sp>
      <p:pic>
        <p:nvPicPr>
          <p:cNvPr id="5838" name="Picture 190" descr="Picture 19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7719" y="5157180"/>
            <a:ext cx="2440576" cy="1440747"/>
          </a:xfrm>
          <a:prstGeom prst="rect">
            <a:avLst/>
          </a:prstGeom>
          <a:ln w="12700">
            <a:miter lim="400000"/>
          </a:ln>
        </p:spPr>
      </p:pic>
      <p:sp>
        <p:nvSpPr>
          <p:cNvPr id="5839" name="TextBox 191"/>
          <p:cNvSpPr txBox="1"/>
          <p:nvPr/>
        </p:nvSpPr>
        <p:spPr>
          <a:xfrm>
            <a:off x="3394376" y="6543025"/>
            <a:ext cx="148213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400" dirty="0"/>
              <a:t>Interval Semantics</a:t>
            </a:r>
          </a:p>
        </p:txBody>
      </p:sp>
      <p:pic>
        <p:nvPicPr>
          <p:cNvPr id="5840" name="Picture 192" descr="Picture 1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5022" y="3101141"/>
            <a:ext cx="2656888" cy="1549851"/>
          </a:xfrm>
          <a:prstGeom prst="rect">
            <a:avLst/>
          </a:prstGeom>
          <a:ln w="12700">
            <a:miter lim="400000"/>
          </a:ln>
        </p:spPr>
      </p:pic>
      <p:sp>
        <p:nvSpPr>
          <p:cNvPr id="5841" name="TextBox 193"/>
          <p:cNvSpPr txBox="1"/>
          <p:nvPr/>
        </p:nvSpPr>
        <p:spPr>
          <a:xfrm>
            <a:off x="3274896" y="4671587"/>
            <a:ext cx="182998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400" dirty="0"/>
              <a:t>Reachability Semantics</a:t>
            </a:r>
          </a:p>
        </p:txBody>
      </p:sp>
      <p:pic>
        <p:nvPicPr>
          <p:cNvPr id="5842" name="Picture 194" descr="Picture 19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4110" y="1320980"/>
            <a:ext cx="2511561" cy="1451789"/>
          </a:xfrm>
          <a:prstGeom prst="rect">
            <a:avLst/>
          </a:prstGeom>
          <a:ln w="12700">
            <a:miter lim="400000"/>
          </a:ln>
        </p:spPr>
      </p:pic>
      <p:sp>
        <p:nvSpPr>
          <p:cNvPr id="5843" name="TextBox 195"/>
          <p:cNvSpPr txBox="1"/>
          <p:nvPr/>
        </p:nvSpPr>
        <p:spPr>
          <a:xfrm>
            <a:off x="3304607" y="2800134"/>
            <a:ext cx="166167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400" dirty="0"/>
              <a:t>Collecting Semantics</a:t>
            </a:r>
          </a:p>
        </p:txBody>
      </p:sp>
      <p:sp>
        <p:nvSpPr>
          <p:cNvPr id="5844" name="TextBox 197"/>
          <p:cNvSpPr txBox="1"/>
          <p:nvPr/>
        </p:nvSpPr>
        <p:spPr>
          <a:xfrm>
            <a:off x="310974" y="1708658"/>
            <a:ext cx="201007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Decision of Choice</a:t>
            </a:r>
          </a:p>
        </p:txBody>
      </p:sp>
      <p:sp>
        <p:nvSpPr>
          <p:cNvPr id="5845" name="TextBox 199"/>
          <p:cNvSpPr txBox="1"/>
          <p:nvPr/>
        </p:nvSpPr>
        <p:spPr>
          <a:xfrm>
            <a:off x="215482" y="5651908"/>
            <a:ext cx="22010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Financial Accounting</a:t>
            </a:r>
          </a:p>
        </p:txBody>
      </p:sp>
      <p:sp>
        <p:nvSpPr>
          <p:cNvPr id="5846" name="TextBox 201"/>
          <p:cNvSpPr txBox="1"/>
          <p:nvPr/>
        </p:nvSpPr>
        <p:spPr>
          <a:xfrm>
            <a:off x="397810" y="3407180"/>
            <a:ext cx="183639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+mn-lt"/>
                <a:ea typeface="+mn-ea"/>
                <a:cs typeface="+mn-cs"/>
                <a:sym typeface="Helvetica"/>
              </a:rPr>
              <a:t>Optimal Routing/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dirty="0">
                <a:latin typeface="+mn-lt"/>
                <a:ea typeface="+mn-ea"/>
                <a:cs typeface="+mn-cs"/>
                <a:sym typeface="Helvetica"/>
              </a:rPr>
              <a:t>Mission Planning</a:t>
            </a:r>
          </a:p>
        </p:txBody>
      </p:sp>
      <p:sp>
        <p:nvSpPr>
          <p:cNvPr id="5847" name="内容占位符 2"/>
          <p:cNvSpPr txBox="1"/>
          <p:nvPr/>
        </p:nvSpPr>
        <p:spPr>
          <a:xfrm>
            <a:off x="9623410" y="5206983"/>
            <a:ext cx="2194230" cy="41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1" tIns="45691" rIns="45691" bIns="45691">
            <a:spAutoFit/>
          </a:bodyPr>
          <a:lstStyle/>
          <a:p>
            <a:pPr defTabSz="801687">
              <a:lnSpc>
                <a:spcPct val="150000"/>
              </a:lnSpc>
              <a:spcBef>
                <a:spcPts val="100"/>
              </a:spcBef>
              <a:defRPr sz="5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700" dirty="0"/>
              <a:t>Land on the moon before 1970，</a:t>
            </a:r>
          </a:p>
          <a:p>
            <a:pPr defTabSz="801687">
              <a:lnSpc>
                <a:spcPct val="150000"/>
              </a:lnSpc>
              <a:spcBef>
                <a:spcPts val="100"/>
              </a:spcBef>
              <a:defRPr sz="5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700" dirty="0"/>
              <a:t>At least one man safely come back from moon surface</a:t>
            </a:r>
          </a:p>
        </p:txBody>
      </p:sp>
      <p:grpSp>
        <p:nvGrpSpPr>
          <p:cNvPr id="5850" name="Oval 23"/>
          <p:cNvGrpSpPr/>
          <p:nvPr/>
        </p:nvGrpSpPr>
        <p:grpSpPr>
          <a:xfrm>
            <a:off x="9526083" y="5719467"/>
            <a:ext cx="742613" cy="235721"/>
            <a:chOff x="0" y="0"/>
            <a:chExt cx="742611" cy="235720"/>
          </a:xfrm>
        </p:grpSpPr>
        <p:sp>
          <p:nvSpPr>
            <p:cNvPr id="5848" name="Oval"/>
            <p:cNvSpPr/>
            <p:nvPr/>
          </p:nvSpPr>
          <p:spPr>
            <a:xfrm>
              <a:off x="0" y="-1"/>
              <a:ext cx="742612" cy="235722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49" name="T&lt; 1970"/>
            <p:cNvSpPr txBox="1"/>
            <p:nvPr/>
          </p:nvSpPr>
          <p:spPr>
            <a:xfrm>
              <a:off x="160822" y="19851"/>
              <a:ext cx="420968" cy="1960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T&lt; 1970</a:t>
              </a:r>
            </a:p>
          </p:txBody>
        </p:sp>
      </p:grpSp>
      <p:grpSp>
        <p:nvGrpSpPr>
          <p:cNvPr id="5853" name="Oval 79"/>
          <p:cNvGrpSpPr/>
          <p:nvPr/>
        </p:nvGrpSpPr>
        <p:grpSpPr>
          <a:xfrm>
            <a:off x="10270951" y="5679324"/>
            <a:ext cx="809866" cy="323163"/>
            <a:chOff x="-33502" y="49204"/>
            <a:chExt cx="809864" cy="323162"/>
          </a:xfrm>
        </p:grpSpPr>
        <p:sp>
          <p:nvSpPr>
            <p:cNvPr id="5851" name="Oval"/>
            <p:cNvSpPr/>
            <p:nvPr/>
          </p:nvSpPr>
          <p:spPr>
            <a:xfrm>
              <a:off x="0" y="87902"/>
              <a:ext cx="742612" cy="235721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 dirty="0"/>
            </a:p>
          </p:txBody>
        </p:sp>
        <p:sp>
          <p:nvSpPr>
            <p:cNvPr id="5852" name="Actual Expense&lt;Budgeted Expense"/>
            <p:cNvSpPr/>
            <p:nvPr/>
          </p:nvSpPr>
          <p:spPr>
            <a:xfrm>
              <a:off x="-33502" y="49204"/>
              <a:ext cx="809864" cy="323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5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+mn-lt"/>
                  <a:ea typeface="+mn-ea"/>
                  <a:cs typeface="+mn-cs"/>
                  <a:sym typeface="Helvetica"/>
                </a:rPr>
                <a:t>Actual Expense</a:t>
              </a:r>
              <a:r>
                <a:rPr dirty="0"/>
                <a:t>&lt;</a:t>
              </a:r>
              <a:r>
                <a:rPr dirty="0">
                  <a:latin typeface="+mn-lt"/>
                  <a:ea typeface="+mn-ea"/>
                  <a:cs typeface="+mn-cs"/>
                  <a:sym typeface="Helvetica"/>
                </a:rPr>
                <a:t>Budgeted Expense</a:t>
              </a:r>
            </a:p>
          </p:txBody>
        </p:sp>
      </p:grpSp>
      <p:grpSp>
        <p:nvGrpSpPr>
          <p:cNvPr id="5856" name="Oval 80"/>
          <p:cNvGrpSpPr/>
          <p:nvPr/>
        </p:nvGrpSpPr>
        <p:grpSpPr>
          <a:xfrm>
            <a:off x="11082822" y="5715234"/>
            <a:ext cx="742614" cy="276997"/>
            <a:chOff x="0" y="58422"/>
            <a:chExt cx="742612" cy="276996"/>
          </a:xfrm>
        </p:grpSpPr>
        <p:sp>
          <p:nvSpPr>
            <p:cNvPr id="5854" name="Oval"/>
            <p:cNvSpPr/>
            <p:nvPr/>
          </p:nvSpPr>
          <p:spPr>
            <a:xfrm>
              <a:off x="0" y="61209"/>
              <a:ext cx="742612" cy="235722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55" name="Landing on the moon"/>
            <p:cNvSpPr/>
            <p:nvPr/>
          </p:nvSpPr>
          <p:spPr>
            <a:xfrm>
              <a:off x="109843" y="58422"/>
              <a:ext cx="485413" cy="276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6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rPr dirty="0">
                  <a:latin typeface="+mn-lt"/>
                  <a:ea typeface="+mn-ea"/>
                  <a:cs typeface="+mn-cs"/>
                  <a:sym typeface="Helvetica"/>
                </a:rPr>
                <a:t>Landing on the moon</a:t>
              </a:r>
            </a:p>
          </p:txBody>
        </p:sp>
      </p:grpSp>
      <p:grpSp>
        <p:nvGrpSpPr>
          <p:cNvPr id="5859" name="Oval 82"/>
          <p:cNvGrpSpPr/>
          <p:nvPr/>
        </p:nvGrpSpPr>
        <p:grpSpPr>
          <a:xfrm>
            <a:off x="10199119" y="6341519"/>
            <a:ext cx="950600" cy="235721"/>
            <a:chOff x="0" y="0"/>
            <a:chExt cx="950599" cy="235720"/>
          </a:xfrm>
        </p:grpSpPr>
        <p:sp>
          <p:nvSpPr>
            <p:cNvPr id="5857" name="Oval"/>
            <p:cNvSpPr/>
            <p:nvPr/>
          </p:nvSpPr>
          <p:spPr>
            <a:xfrm>
              <a:off x="0" y="0"/>
              <a:ext cx="950600" cy="235721"/>
            </a:xfrm>
            <a:prstGeom prst="ellipse">
              <a:avLst/>
            </a:prstGeom>
            <a:solidFill>
              <a:srgbClr val="92D050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58" name="Correctness"/>
            <p:cNvSpPr/>
            <p:nvPr/>
          </p:nvSpPr>
          <p:spPr>
            <a:xfrm>
              <a:off x="264816" y="117860"/>
              <a:ext cx="42096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5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Correctness</a:t>
              </a:r>
            </a:p>
          </p:txBody>
        </p:sp>
      </p:grpSp>
      <p:sp>
        <p:nvSpPr>
          <p:cNvPr id="5877" name="Straight Arrow Connector 83"/>
          <p:cNvSpPr/>
          <p:nvPr/>
        </p:nvSpPr>
        <p:spPr>
          <a:xfrm>
            <a:off x="10041161" y="5952424"/>
            <a:ext cx="485415" cy="38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8" name="Straight Arrow Connector 85"/>
          <p:cNvSpPr/>
          <p:nvPr/>
        </p:nvSpPr>
        <p:spPr>
          <a:xfrm>
            <a:off x="10674685" y="6041678"/>
            <a:ext cx="632" cy="293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79" name="Straight Arrow Connector 86"/>
          <p:cNvSpPr/>
          <p:nvPr/>
        </p:nvSpPr>
        <p:spPr>
          <a:xfrm>
            <a:off x="10822408" y="6004266"/>
            <a:ext cx="421150" cy="336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863" name="TextBox 119"/>
          <p:cNvSpPr txBox="1"/>
          <p:nvPr/>
        </p:nvSpPr>
        <p:spPr>
          <a:xfrm>
            <a:off x="183868" y="814937"/>
            <a:ext cx="211051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800" dirty="0"/>
              <a:t>Application Domain</a:t>
            </a:r>
          </a:p>
        </p:txBody>
      </p:sp>
      <p:sp>
        <p:nvSpPr>
          <p:cNvPr id="5864" name="TextBox 120"/>
          <p:cNvSpPr txBox="1"/>
          <p:nvPr/>
        </p:nvSpPr>
        <p:spPr>
          <a:xfrm>
            <a:off x="10410673" y="801108"/>
            <a:ext cx="7030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800" dirty="0" err="1"/>
              <a:t>POSet</a:t>
            </a:r>
            <a:endParaRPr sz="1800" dirty="0"/>
          </a:p>
        </p:txBody>
      </p:sp>
      <p:sp>
        <p:nvSpPr>
          <p:cNvPr id="5865" name="TextBox 127"/>
          <p:cNvSpPr txBox="1"/>
          <p:nvPr/>
        </p:nvSpPr>
        <p:spPr>
          <a:xfrm>
            <a:off x="2828460" y="814937"/>
            <a:ext cx="272285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800" dirty="0"/>
              <a:t>Domain-Specific Semantics</a:t>
            </a:r>
          </a:p>
        </p:txBody>
      </p:sp>
      <p:sp>
        <p:nvSpPr>
          <p:cNvPr id="5866" name="TextBox 128"/>
          <p:cNvSpPr txBox="1"/>
          <p:nvPr/>
        </p:nvSpPr>
        <p:spPr>
          <a:xfrm>
            <a:off x="6508547" y="816003"/>
            <a:ext cx="25160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sz="1800" dirty="0"/>
              <a:t>Data Rendering Formats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77BF63-615D-D641-BBBB-0271ED1BF259}"/>
              </a:ext>
            </a:extLst>
          </p:cNvPr>
          <p:cNvSpPr/>
          <p:nvPr/>
        </p:nvSpPr>
        <p:spPr>
          <a:xfrm>
            <a:off x="6893945" y="4807382"/>
            <a:ext cx="16417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5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lang="en-US" sz="800" dirty="0">
                <a:solidFill>
                  <a:srgbClr val="000000"/>
                </a:solidFill>
                <a:sym typeface="Helvetica"/>
              </a:rPr>
              <a:t>Actual Expense</a:t>
            </a:r>
            <a:r>
              <a:rPr lang="en-US" sz="800" dirty="0">
                <a:solidFill>
                  <a:srgbClr val="000000"/>
                </a:solidFill>
                <a:sym typeface="Calibri"/>
              </a:rPr>
              <a:t>&lt;</a:t>
            </a:r>
            <a:r>
              <a:rPr lang="en-US" sz="800" dirty="0">
                <a:solidFill>
                  <a:srgbClr val="000000"/>
                </a:solidFill>
                <a:sym typeface="Helvetica"/>
              </a:rPr>
              <a:t>Budgeted Expense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1" name="Title 1"/>
          <p:cNvSpPr txBox="1">
            <a:spLocks noGrp="1"/>
          </p:cNvSpPr>
          <p:nvPr>
            <p:ph type="title"/>
          </p:nvPr>
        </p:nvSpPr>
        <p:spPr>
          <a:xfrm>
            <a:off x="417980" y="448216"/>
            <a:ext cx="11360802" cy="763302"/>
          </a:xfrm>
          <a:prstGeom prst="rect">
            <a:avLst/>
          </a:prstGeom>
        </p:spPr>
        <p:txBody>
          <a:bodyPr/>
          <a:lstStyle/>
          <a:p>
            <a:pPr algn="ctr">
              <a:defRPr sz="31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AoS and DevOps</a:t>
            </a:r>
          </a:p>
        </p:txBody>
      </p:sp>
      <p:sp>
        <p:nvSpPr>
          <p:cNvPr id="5882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5883" name="TextBox 10"/>
          <p:cNvSpPr txBox="1"/>
          <p:nvPr/>
        </p:nvSpPr>
        <p:spPr>
          <a:xfrm>
            <a:off x="2300693" y="1139659"/>
            <a:ext cx="7763717" cy="134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6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Algebraic Closure</a:t>
            </a:r>
            <a:r>
              <a:rPr>
                <a:solidFill>
                  <a:srgbClr val="000000"/>
                </a:solidFill>
              </a:rPr>
              <a:t>：</a:t>
            </a:r>
          </a:p>
          <a:p>
            <a:pPr algn="ctr">
              <a:defRPr sz="2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Applied to </a:t>
            </a:r>
            <a:r>
              <a:rPr>
                <a:solidFill>
                  <a:srgbClr val="FF0000"/>
                </a:solidFill>
              </a:rPr>
              <a:t>Inter-Disciplinary, Multi-Scale </a:t>
            </a:r>
            <a:r>
              <a:t>Technology </a:t>
            </a:r>
          </a:p>
          <a:p>
            <a:pPr algn="ctr">
              <a:defRPr sz="2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Development Projects in PKC.</a:t>
            </a:r>
          </a:p>
        </p:txBody>
      </p:sp>
      <p:grpSp>
        <p:nvGrpSpPr>
          <p:cNvPr id="5887" name="Rectangle 4"/>
          <p:cNvGrpSpPr/>
          <p:nvPr/>
        </p:nvGrpSpPr>
        <p:grpSpPr>
          <a:xfrm>
            <a:off x="7270922" y="5016782"/>
            <a:ext cx="1281404" cy="692781"/>
            <a:chOff x="0" y="0"/>
            <a:chExt cx="1281402" cy="692780"/>
          </a:xfrm>
        </p:grpSpPr>
        <p:sp>
          <p:nvSpPr>
            <p:cNvPr id="5885" name="Rectangle"/>
            <p:cNvSpPr/>
            <p:nvPr/>
          </p:nvSpPr>
          <p:spPr>
            <a:xfrm>
              <a:off x="0" y="0"/>
              <a:ext cx="1281403" cy="692781"/>
            </a:xfrm>
            <a:prstGeom prst="rect">
              <a:avLst/>
            </a:prstGeom>
            <a:noFill/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86" name="Abstract Solution Set"/>
            <p:cNvSpPr/>
            <p:nvPr/>
          </p:nvSpPr>
          <p:spPr>
            <a:xfrm>
              <a:off x="52069" y="346389"/>
              <a:ext cx="117726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5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Abstract Solution Set</a:t>
              </a:r>
            </a:p>
          </p:txBody>
        </p:sp>
      </p:grpSp>
      <p:grpSp>
        <p:nvGrpSpPr>
          <p:cNvPr id="5890" name="Oval 6"/>
          <p:cNvGrpSpPr/>
          <p:nvPr/>
        </p:nvGrpSpPr>
        <p:grpSpPr>
          <a:xfrm>
            <a:off x="7270922" y="4045158"/>
            <a:ext cx="1281405" cy="573399"/>
            <a:chOff x="0" y="0"/>
            <a:chExt cx="1281403" cy="573397"/>
          </a:xfrm>
        </p:grpSpPr>
        <p:sp>
          <p:nvSpPr>
            <p:cNvPr id="5888" name="Oval"/>
            <p:cNvSpPr/>
            <p:nvPr/>
          </p:nvSpPr>
          <p:spPr>
            <a:xfrm>
              <a:off x="0" y="0"/>
              <a:ext cx="1281404" cy="573398"/>
            </a:xfrm>
            <a:prstGeom prst="ellipse">
              <a:avLst/>
            </a:prstGeom>
            <a:noFill/>
            <a:ln w="12700" cap="flat">
              <a:solidFill>
                <a:srgbClr val="0432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89" name="Encd"/>
            <p:cNvSpPr txBox="1"/>
            <p:nvPr/>
          </p:nvSpPr>
          <p:spPr>
            <a:xfrm>
              <a:off x="239727" y="56828"/>
              <a:ext cx="801950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Encd</a:t>
              </a:r>
            </a:p>
          </p:txBody>
        </p:sp>
      </p:grpSp>
      <p:grpSp>
        <p:nvGrpSpPr>
          <p:cNvPr id="5893" name="Oval 11"/>
          <p:cNvGrpSpPr/>
          <p:nvPr/>
        </p:nvGrpSpPr>
        <p:grpSpPr>
          <a:xfrm>
            <a:off x="3361403" y="4045158"/>
            <a:ext cx="1281404" cy="573399"/>
            <a:chOff x="0" y="0"/>
            <a:chExt cx="1281403" cy="573397"/>
          </a:xfrm>
        </p:grpSpPr>
        <p:sp>
          <p:nvSpPr>
            <p:cNvPr id="5891" name="Oval"/>
            <p:cNvSpPr/>
            <p:nvPr/>
          </p:nvSpPr>
          <p:spPr>
            <a:xfrm>
              <a:off x="0" y="0"/>
              <a:ext cx="1281404" cy="573398"/>
            </a:xfrm>
            <a:prstGeom prst="ellipse">
              <a:avLst/>
            </a:prstGeom>
            <a:noFill/>
            <a:ln w="12700" cap="flat">
              <a:solidFill>
                <a:srgbClr val="0432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92" name="Eval"/>
            <p:cNvSpPr txBox="1"/>
            <p:nvPr/>
          </p:nvSpPr>
          <p:spPr>
            <a:xfrm>
              <a:off x="239727" y="56828"/>
              <a:ext cx="801950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Eval</a:t>
              </a:r>
            </a:p>
          </p:txBody>
        </p:sp>
      </p:grpSp>
      <p:grpSp>
        <p:nvGrpSpPr>
          <p:cNvPr id="5896" name="Oval 12"/>
          <p:cNvGrpSpPr/>
          <p:nvPr/>
        </p:nvGrpSpPr>
        <p:grpSpPr>
          <a:xfrm>
            <a:off x="5441991" y="6217622"/>
            <a:ext cx="1283566" cy="573399"/>
            <a:chOff x="0" y="0"/>
            <a:chExt cx="1283564" cy="573397"/>
          </a:xfrm>
        </p:grpSpPr>
        <p:sp>
          <p:nvSpPr>
            <p:cNvPr id="5894" name="Oval"/>
            <p:cNvSpPr/>
            <p:nvPr/>
          </p:nvSpPr>
          <p:spPr>
            <a:xfrm>
              <a:off x="0" y="0"/>
              <a:ext cx="1283565" cy="573398"/>
            </a:xfrm>
            <a:prstGeom prst="ellipse">
              <a:avLst/>
            </a:prstGeom>
            <a:noFill/>
            <a:ln w="12700" cap="flat">
              <a:solidFill>
                <a:srgbClr val="0432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95" name="Enum"/>
            <p:cNvSpPr txBox="1"/>
            <p:nvPr/>
          </p:nvSpPr>
          <p:spPr>
            <a:xfrm>
              <a:off x="239727" y="82228"/>
              <a:ext cx="801950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1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Enum</a:t>
              </a:r>
            </a:p>
          </p:txBody>
        </p:sp>
      </p:grpSp>
      <p:grpSp>
        <p:nvGrpSpPr>
          <p:cNvPr id="5899" name="Rectangle 13"/>
          <p:cNvGrpSpPr/>
          <p:nvPr/>
        </p:nvGrpSpPr>
        <p:grpSpPr>
          <a:xfrm>
            <a:off x="3411401" y="4993602"/>
            <a:ext cx="1195840" cy="739141"/>
            <a:chOff x="0" y="-6350"/>
            <a:chExt cx="1195839" cy="739140"/>
          </a:xfrm>
        </p:grpSpPr>
        <p:sp>
          <p:nvSpPr>
            <p:cNvPr id="5897" name="Rectangle"/>
            <p:cNvSpPr/>
            <p:nvPr/>
          </p:nvSpPr>
          <p:spPr>
            <a:xfrm>
              <a:off x="0" y="16829"/>
              <a:ext cx="1195840" cy="692781"/>
            </a:xfrm>
            <a:prstGeom prst="rect">
              <a:avLst/>
            </a:prstGeom>
            <a:noFill/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898" name="Distinct Solution Instances"/>
            <p:cNvSpPr txBox="1"/>
            <p:nvPr/>
          </p:nvSpPr>
          <p:spPr>
            <a:xfrm>
              <a:off x="52069" y="-6351"/>
              <a:ext cx="1091701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Distinct Solution Instances</a:t>
              </a:r>
            </a:p>
          </p:txBody>
        </p:sp>
      </p:grpSp>
      <p:grpSp>
        <p:nvGrpSpPr>
          <p:cNvPr id="5902" name="Rectangle 14"/>
          <p:cNvGrpSpPr/>
          <p:nvPr/>
        </p:nvGrpSpPr>
        <p:grpSpPr>
          <a:xfrm>
            <a:off x="5431798" y="3256407"/>
            <a:ext cx="1501508" cy="692781"/>
            <a:chOff x="0" y="4130"/>
            <a:chExt cx="1501506" cy="692780"/>
          </a:xfrm>
        </p:grpSpPr>
        <p:sp>
          <p:nvSpPr>
            <p:cNvPr id="5900" name="Rectangle"/>
            <p:cNvSpPr/>
            <p:nvPr/>
          </p:nvSpPr>
          <p:spPr>
            <a:xfrm>
              <a:off x="0" y="4130"/>
              <a:ext cx="1501507" cy="692781"/>
            </a:xfrm>
            <a:prstGeom prst="rect">
              <a:avLst/>
            </a:prstGeom>
            <a:noFill/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01" name="Knowledge Accumulated over Iterations of Computational efforts"/>
            <p:cNvSpPr/>
            <p:nvPr/>
          </p:nvSpPr>
          <p:spPr>
            <a:xfrm>
              <a:off x="52069" y="350519"/>
              <a:ext cx="139736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Knowledge Accumulated over Iterations of Computational efforts</a:t>
              </a:r>
            </a:p>
          </p:txBody>
        </p:sp>
      </p:grpSp>
      <p:sp>
        <p:nvSpPr>
          <p:cNvPr id="5927" name="Straight Arrow Connector 8"/>
          <p:cNvSpPr/>
          <p:nvPr/>
        </p:nvSpPr>
        <p:spPr>
          <a:xfrm>
            <a:off x="6939526" y="3921974"/>
            <a:ext cx="497946" cy="209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28" name="Straight Arrow Connector 15"/>
          <p:cNvSpPr/>
          <p:nvPr/>
        </p:nvSpPr>
        <p:spPr>
          <a:xfrm>
            <a:off x="7911624" y="4624992"/>
            <a:ext cx="1" cy="385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29" name="Straight Arrow Connector 18"/>
          <p:cNvSpPr/>
          <p:nvPr/>
        </p:nvSpPr>
        <p:spPr>
          <a:xfrm>
            <a:off x="6464323" y="5716076"/>
            <a:ext cx="882033" cy="550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30" name="Straight Arrow Connector 21"/>
          <p:cNvSpPr/>
          <p:nvPr/>
        </p:nvSpPr>
        <p:spPr>
          <a:xfrm>
            <a:off x="4613536" y="5695549"/>
            <a:ext cx="1058247" cy="582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31" name="Straight Arrow Connector 24"/>
          <p:cNvSpPr/>
          <p:nvPr/>
        </p:nvSpPr>
        <p:spPr>
          <a:xfrm>
            <a:off x="4004156" y="4624990"/>
            <a:ext cx="2580" cy="368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32" name="Straight Arrow Connector 29"/>
          <p:cNvSpPr/>
          <p:nvPr/>
        </p:nvSpPr>
        <p:spPr>
          <a:xfrm>
            <a:off x="4523237" y="3855944"/>
            <a:ext cx="902212" cy="301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590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544" y="5022027"/>
            <a:ext cx="1375888" cy="1031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397" y="4084875"/>
            <a:ext cx="398230" cy="398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1" name="Picture 8" descr="Picture 8"/>
          <p:cNvPicPr>
            <a:picLocks noChangeAspect="1"/>
          </p:cNvPicPr>
          <p:nvPr/>
        </p:nvPicPr>
        <p:blipFill>
          <a:blip r:embed="rId4"/>
          <a:srcRect t="14836" b="9889"/>
          <a:stretch>
            <a:fillRect/>
          </a:stretch>
        </p:blipFill>
        <p:spPr>
          <a:xfrm>
            <a:off x="2222524" y="5474849"/>
            <a:ext cx="713697" cy="358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2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922" y="6007324"/>
            <a:ext cx="716744" cy="440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3" name="Picture 8" descr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8847" y="5140221"/>
            <a:ext cx="2083221" cy="692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4" name="Picture 10" descr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4270" y="4081946"/>
            <a:ext cx="377091" cy="418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5" name="Picture 24" descr="Picture 24"/>
          <p:cNvPicPr>
            <a:picLocks noChangeAspect="1"/>
          </p:cNvPicPr>
          <p:nvPr/>
        </p:nvPicPr>
        <p:blipFill>
          <a:blip r:embed="rId8"/>
          <a:srcRect l="16745" r="16798"/>
          <a:stretch>
            <a:fillRect/>
          </a:stretch>
        </p:blipFill>
        <p:spPr>
          <a:xfrm>
            <a:off x="2284217" y="6004676"/>
            <a:ext cx="590309" cy="499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6" name="Picture 38" descr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132" y="5653925"/>
            <a:ext cx="867084" cy="440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7" name="Picture 40" descr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7033" y="5075875"/>
            <a:ext cx="625552" cy="327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8" name="Picture 41" descr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6401" y="5596714"/>
            <a:ext cx="1411340" cy="450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9" name="Picture 2" descr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3595" y="3950263"/>
            <a:ext cx="896953" cy="896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0" name="Picture 4" descr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9636" y="5530239"/>
            <a:ext cx="643987" cy="443063"/>
          </a:xfrm>
          <a:prstGeom prst="rect">
            <a:avLst/>
          </a:prstGeom>
          <a:ln w="12700">
            <a:miter lim="400000"/>
          </a:ln>
        </p:spPr>
      </p:pic>
      <p:sp>
        <p:nvSpPr>
          <p:cNvPr id="5921" name="TextBox 5"/>
          <p:cNvSpPr txBox="1"/>
          <p:nvPr/>
        </p:nvSpPr>
        <p:spPr>
          <a:xfrm>
            <a:off x="6879166" y="3252763"/>
            <a:ext cx="349719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Data presented in Page Category</a:t>
            </a:r>
          </a:p>
        </p:txBody>
      </p:sp>
      <p:sp>
        <p:nvSpPr>
          <p:cNvPr id="5922" name="TextBox 30"/>
          <p:cNvSpPr txBox="1"/>
          <p:nvPr/>
        </p:nvSpPr>
        <p:spPr>
          <a:xfrm>
            <a:off x="8698721" y="4721478"/>
            <a:ext cx="295025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Data stored in File Category</a:t>
            </a:r>
          </a:p>
        </p:txBody>
      </p:sp>
      <p:sp>
        <p:nvSpPr>
          <p:cNvPr id="5923" name="TextBox 31"/>
          <p:cNvSpPr txBox="1"/>
          <p:nvPr/>
        </p:nvSpPr>
        <p:spPr>
          <a:xfrm>
            <a:off x="44239" y="4570395"/>
            <a:ext cx="372557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Data managed by Service Category</a:t>
            </a:r>
          </a:p>
        </p:txBody>
      </p:sp>
      <p:pic>
        <p:nvPicPr>
          <p:cNvPr id="5924" name="Picture 6" descr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5968" y="6236139"/>
            <a:ext cx="408889" cy="499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5" name="Picture 33" descr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01759" y="4957362"/>
            <a:ext cx="580623" cy="580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6" name="Google Shape;638;p68" descr="Google Shape;638;p6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1575" y="5040107"/>
            <a:ext cx="476419" cy="520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4" name="Picture 6" descr="Picture 6">
            <a:hlinkClick r:id="rId2"/>
          </p:cNvPr>
          <p:cNvPicPr>
            <a:picLocks noChangeAspect="1"/>
          </p:cNvPicPr>
          <p:nvPr/>
        </p:nvPicPr>
        <p:blipFill>
          <a:blip r:embed="rId3"/>
          <a:srcRect l="16779" t="14848" r="7240" b="8315"/>
          <a:stretch>
            <a:fillRect/>
          </a:stretch>
        </p:blipFill>
        <p:spPr>
          <a:xfrm>
            <a:off x="1991267" y="1128834"/>
            <a:ext cx="8214226" cy="5729167"/>
          </a:xfrm>
          <a:prstGeom prst="rect">
            <a:avLst/>
          </a:prstGeom>
          <a:ln w="12700">
            <a:miter lim="400000"/>
          </a:ln>
        </p:spPr>
      </p:pic>
      <p:sp>
        <p:nvSpPr>
          <p:cNvPr id="5935" name="标题 1"/>
          <p:cNvSpPr txBox="1">
            <a:spLocks noGrp="1"/>
          </p:cNvSpPr>
          <p:nvPr>
            <p:ph type="title"/>
          </p:nvPr>
        </p:nvSpPr>
        <p:spPr>
          <a:xfrm>
            <a:off x="490746" y="514490"/>
            <a:ext cx="10980002" cy="468003"/>
          </a:xfrm>
          <a:prstGeom prst="rect">
            <a:avLst/>
          </a:prstGeom>
        </p:spPr>
        <p:txBody>
          <a:bodyPr/>
          <a:lstStyle>
            <a:lvl1pPr algn="ctr" defTabSz="832834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From Logic Model to Programmable Web Page Interfaces</a:t>
            </a:r>
          </a:p>
        </p:txBody>
      </p:sp>
      <p:grpSp>
        <p:nvGrpSpPr>
          <p:cNvPr id="5938" name="Group 3"/>
          <p:cNvGrpSpPr/>
          <p:nvPr/>
        </p:nvGrpSpPr>
        <p:grpSpPr>
          <a:xfrm>
            <a:off x="490746" y="982493"/>
            <a:ext cx="1017289" cy="1233828"/>
            <a:chOff x="0" y="0"/>
            <a:chExt cx="1017288" cy="1233827"/>
          </a:xfrm>
        </p:grpSpPr>
        <p:pic>
          <p:nvPicPr>
            <p:cNvPr id="5936" name="Picture 4" descr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017289" cy="10172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937" name="TextBox 5"/>
            <p:cNvSpPr txBox="1"/>
            <p:nvPr/>
          </p:nvSpPr>
          <p:spPr>
            <a:xfrm>
              <a:off x="222461" y="675116"/>
              <a:ext cx="673098" cy="55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Personal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Knowledge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Container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0" name="Picture 6" descr="Picture 6">
            <a:hlinkClick r:id="rId2"/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992870" y="1125218"/>
            <a:ext cx="8211018" cy="5726930"/>
          </a:xfrm>
          <a:prstGeom prst="rect">
            <a:avLst/>
          </a:prstGeom>
          <a:ln w="12700">
            <a:miter lim="400000"/>
          </a:ln>
        </p:spPr>
      </p:pic>
      <p:sp>
        <p:nvSpPr>
          <p:cNvPr id="5941" name="标题 1"/>
          <p:cNvSpPr txBox="1">
            <a:spLocks noGrp="1"/>
          </p:cNvSpPr>
          <p:nvPr>
            <p:ph type="title"/>
          </p:nvPr>
        </p:nvSpPr>
        <p:spPr>
          <a:xfrm>
            <a:off x="492935" y="515628"/>
            <a:ext cx="10975717" cy="467821"/>
          </a:xfrm>
          <a:prstGeom prst="rect">
            <a:avLst/>
          </a:prstGeom>
        </p:spPr>
        <p:txBody>
          <a:bodyPr/>
          <a:lstStyle>
            <a:lvl1pPr algn="ctr" defTabSz="841247">
              <a:defRPr sz="2300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Over Arching Process of running Projects in AoS</a:t>
            </a:r>
          </a:p>
        </p:txBody>
      </p:sp>
      <p:grpSp>
        <p:nvGrpSpPr>
          <p:cNvPr id="5944" name="Oval 7"/>
          <p:cNvGrpSpPr/>
          <p:nvPr/>
        </p:nvGrpSpPr>
        <p:grpSpPr>
          <a:xfrm>
            <a:off x="5237765" y="4207881"/>
            <a:ext cx="1877410" cy="1092786"/>
            <a:chOff x="0" y="0"/>
            <a:chExt cx="1877408" cy="1092784"/>
          </a:xfrm>
        </p:grpSpPr>
        <p:sp>
          <p:nvSpPr>
            <p:cNvPr id="5942" name="Oval"/>
            <p:cNvSpPr/>
            <p:nvPr/>
          </p:nvSpPr>
          <p:spPr>
            <a:xfrm>
              <a:off x="0" y="0"/>
              <a:ext cx="1877408" cy="1092784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 dirty="0"/>
            </a:p>
          </p:txBody>
        </p:sp>
        <p:sp>
          <p:nvSpPr>
            <p:cNvPr id="5943" name="Process"/>
            <p:cNvSpPr txBox="1"/>
            <p:nvPr/>
          </p:nvSpPr>
          <p:spPr>
            <a:xfrm>
              <a:off x="316837" y="323254"/>
              <a:ext cx="1306486" cy="4462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rPr dirty="0"/>
                <a:t>Process</a:t>
              </a:r>
            </a:p>
          </p:txBody>
        </p:sp>
      </p:grpSp>
      <p:grpSp>
        <p:nvGrpSpPr>
          <p:cNvPr id="5947" name="Rectangle 9"/>
          <p:cNvGrpSpPr/>
          <p:nvPr/>
        </p:nvGrpSpPr>
        <p:grpSpPr>
          <a:xfrm>
            <a:off x="8071338" y="4249430"/>
            <a:ext cx="1393468" cy="1019198"/>
            <a:chOff x="0" y="0"/>
            <a:chExt cx="1393466" cy="1019196"/>
          </a:xfrm>
        </p:grpSpPr>
        <p:sp>
          <p:nvSpPr>
            <p:cNvPr id="5945" name="Rectangle"/>
            <p:cNvSpPr/>
            <p:nvPr/>
          </p:nvSpPr>
          <p:spPr>
            <a:xfrm>
              <a:off x="0" y="0"/>
              <a:ext cx="1393467" cy="1019197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5946" name="Inputs"/>
            <p:cNvSpPr txBox="1"/>
            <p:nvPr/>
          </p:nvSpPr>
          <p:spPr>
            <a:xfrm>
              <a:off x="64770" y="286078"/>
              <a:ext cx="1263928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3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Inputs</a:t>
              </a:r>
            </a:p>
          </p:txBody>
        </p:sp>
      </p:grpSp>
      <p:sp>
        <p:nvSpPr>
          <p:cNvPr id="6012" name="Straight Arrow Connector 2"/>
          <p:cNvSpPr/>
          <p:nvPr/>
        </p:nvSpPr>
        <p:spPr>
          <a:xfrm flipV="1">
            <a:off x="7128633" y="4757753"/>
            <a:ext cx="923655" cy="4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13" name="Straight Arrow Connector 12"/>
          <p:cNvSpPr/>
          <p:nvPr/>
        </p:nvSpPr>
        <p:spPr>
          <a:xfrm>
            <a:off x="4482575" y="4754273"/>
            <a:ext cx="73614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52" name="Rectangle 13"/>
          <p:cNvGrpSpPr/>
          <p:nvPr/>
        </p:nvGrpSpPr>
        <p:grpSpPr>
          <a:xfrm>
            <a:off x="2731960" y="4207881"/>
            <a:ext cx="1731743" cy="1092784"/>
            <a:chOff x="0" y="0"/>
            <a:chExt cx="1731742" cy="1092783"/>
          </a:xfrm>
        </p:grpSpPr>
        <p:sp>
          <p:nvSpPr>
            <p:cNvPr id="5950" name="Rectangle"/>
            <p:cNvSpPr/>
            <p:nvPr/>
          </p:nvSpPr>
          <p:spPr>
            <a:xfrm>
              <a:off x="0" y="-1"/>
              <a:ext cx="1731743" cy="1092785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51" name="Output…"/>
            <p:cNvSpPr txBox="1"/>
            <p:nvPr/>
          </p:nvSpPr>
          <p:spPr>
            <a:xfrm>
              <a:off x="64770" y="157771"/>
              <a:ext cx="1602204" cy="777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31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Output</a:t>
              </a:r>
              <a:endPara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endParaRPr>
            </a:p>
            <a:p>
              <a:pPr algn="ctr">
                <a:defRPr sz="14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Key Results</a:t>
              </a:r>
            </a:p>
          </p:txBody>
        </p:sp>
      </p:grpSp>
      <p:grpSp>
        <p:nvGrpSpPr>
          <p:cNvPr id="5955" name="Rectangle 16"/>
          <p:cNvGrpSpPr/>
          <p:nvPr/>
        </p:nvGrpSpPr>
        <p:grpSpPr>
          <a:xfrm>
            <a:off x="3064129" y="2594085"/>
            <a:ext cx="6979209" cy="463172"/>
            <a:chOff x="0" y="0"/>
            <a:chExt cx="6979208" cy="463171"/>
          </a:xfrm>
        </p:grpSpPr>
        <p:sp>
          <p:nvSpPr>
            <p:cNvPr id="5953" name="Rectangle"/>
            <p:cNvSpPr/>
            <p:nvPr/>
          </p:nvSpPr>
          <p:spPr>
            <a:xfrm>
              <a:off x="0" y="-1"/>
              <a:ext cx="6979209" cy="463173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54" name="Project Liveness Contract"/>
            <p:cNvSpPr txBox="1"/>
            <p:nvPr/>
          </p:nvSpPr>
          <p:spPr>
            <a:xfrm>
              <a:off x="64770" y="39815"/>
              <a:ext cx="6849669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Project Liveness Contract</a:t>
              </a:r>
            </a:p>
          </p:txBody>
        </p:sp>
      </p:grpSp>
      <p:grpSp>
        <p:nvGrpSpPr>
          <p:cNvPr id="5958" name="Oval 17"/>
          <p:cNvGrpSpPr/>
          <p:nvPr/>
        </p:nvGrpSpPr>
        <p:grpSpPr>
          <a:xfrm>
            <a:off x="3018204" y="2036996"/>
            <a:ext cx="7068823" cy="421521"/>
            <a:chOff x="0" y="0"/>
            <a:chExt cx="7068822" cy="421520"/>
          </a:xfrm>
        </p:grpSpPr>
        <p:sp>
          <p:nvSpPr>
            <p:cNvPr id="5956" name="Oval"/>
            <p:cNvSpPr/>
            <p:nvPr/>
          </p:nvSpPr>
          <p:spPr>
            <a:xfrm>
              <a:off x="-1" y="-1"/>
              <a:ext cx="7068824" cy="421522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57" name="Declare Project Goals (Encd)"/>
            <p:cNvSpPr txBox="1"/>
            <p:nvPr/>
          </p:nvSpPr>
          <p:spPr>
            <a:xfrm>
              <a:off x="1099974" y="18990"/>
              <a:ext cx="4868872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Declare Project Goals (</a:t>
              </a:r>
              <a:r>
                <a:rPr>
                  <a:solidFill>
                    <a:srgbClr val="FF0000"/>
                  </a:solidFill>
                </a:rPr>
                <a:t>Encd</a:t>
              </a:r>
              <a:r>
                <a:t>)</a:t>
              </a:r>
            </a:p>
          </p:txBody>
        </p:sp>
      </p:grpSp>
      <p:grpSp>
        <p:nvGrpSpPr>
          <p:cNvPr id="5961" name="Oval 18"/>
          <p:cNvGrpSpPr/>
          <p:nvPr/>
        </p:nvGrpSpPr>
        <p:grpSpPr>
          <a:xfrm>
            <a:off x="439545" y="2531149"/>
            <a:ext cx="1521003" cy="574041"/>
            <a:chOff x="0" y="0"/>
            <a:chExt cx="1521002" cy="574040"/>
          </a:xfrm>
        </p:grpSpPr>
        <p:sp>
          <p:nvSpPr>
            <p:cNvPr id="5959" name="Oval"/>
            <p:cNvSpPr/>
            <p:nvPr/>
          </p:nvSpPr>
          <p:spPr>
            <a:xfrm>
              <a:off x="0" y="83068"/>
              <a:ext cx="1521003" cy="407905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60" name="Assesing Liveness"/>
            <p:cNvSpPr txBox="1"/>
            <p:nvPr/>
          </p:nvSpPr>
          <p:spPr>
            <a:xfrm>
              <a:off x="287515" y="0"/>
              <a:ext cx="945972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Assesing Liveness</a:t>
              </a:r>
            </a:p>
          </p:txBody>
        </p:sp>
      </p:grpSp>
      <p:sp>
        <p:nvSpPr>
          <p:cNvPr id="6014" name="Straight Arrow Connector 19"/>
          <p:cNvSpPr/>
          <p:nvPr/>
        </p:nvSpPr>
        <p:spPr>
          <a:xfrm>
            <a:off x="6553059" y="2476952"/>
            <a:ext cx="190" cy="980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65" name="Oval 27"/>
          <p:cNvGrpSpPr/>
          <p:nvPr/>
        </p:nvGrpSpPr>
        <p:grpSpPr>
          <a:xfrm>
            <a:off x="87193" y="5447305"/>
            <a:ext cx="1870286" cy="1276549"/>
            <a:chOff x="0" y="0"/>
            <a:chExt cx="1870285" cy="1276547"/>
          </a:xfrm>
        </p:grpSpPr>
        <p:sp>
          <p:nvSpPr>
            <p:cNvPr id="5963" name="Oval"/>
            <p:cNvSpPr/>
            <p:nvPr/>
          </p:nvSpPr>
          <p:spPr>
            <a:xfrm>
              <a:off x="0" y="0"/>
              <a:ext cx="1870286" cy="1276548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64" name="Verifying System Safety Boundary"/>
            <p:cNvSpPr txBox="1"/>
            <p:nvPr/>
          </p:nvSpPr>
          <p:spPr>
            <a:xfrm>
              <a:off x="338667" y="52803"/>
              <a:ext cx="1192951" cy="1170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Verifying System Safety Boundary</a:t>
              </a:r>
            </a:p>
          </p:txBody>
        </p:sp>
      </p:grpSp>
      <p:sp>
        <p:nvSpPr>
          <p:cNvPr id="6015" name="Straight Arrow Connector 31"/>
          <p:cNvSpPr/>
          <p:nvPr/>
        </p:nvSpPr>
        <p:spPr>
          <a:xfrm>
            <a:off x="1785906" y="5211700"/>
            <a:ext cx="927004" cy="479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16" name="Straight Arrow Connector 33"/>
          <p:cNvSpPr/>
          <p:nvPr/>
        </p:nvSpPr>
        <p:spPr>
          <a:xfrm>
            <a:off x="1555311" y="3105030"/>
            <a:ext cx="1342245" cy="1083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73025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70" name="Oval 26"/>
          <p:cNvGrpSpPr/>
          <p:nvPr/>
        </p:nvGrpSpPr>
        <p:grpSpPr>
          <a:xfrm>
            <a:off x="10130715" y="1487814"/>
            <a:ext cx="2051661" cy="1604673"/>
            <a:chOff x="0" y="0"/>
            <a:chExt cx="2051660" cy="1604672"/>
          </a:xfrm>
        </p:grpSpPr>
        <p:sp>
          <p:nvSpPr>
            <p:cNvPr id="5968" name="Oval"/>
            <p:cNvSpPr/>
            <p:nvPr/>
          </p:nvSpPr>
          <p:spPr>
            <a:xfrm>
              <a:off x="-1" y="-1"/>
              <a:ext cx="2051662" cy="1604674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69" name="Abstract Specification"/>
            <p:cNvSpPr txBox="1"/>
            <p:nvPr/>
          </p:nvSpPr>
          <p:spPr>
            <a:xfrm>
              <a:off x="365228" y="540715"/>
              <a:ext cx="1321204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Abstract Specification</a:t>
              </a:r>
            </a:p>
          </p:txBody>
        </p:sp>
      </p:grpSp>
      <p:grpSp>
        <p:nvGrpSpPr>
          <p:cNvPr id="5973" name="Rectangle 28"/>
          <p:cNvGrpSpPr/>
          <p:nvPr/>
        </p:nvGrpSpPr>
        <p:grpSpPr>
          <a:xfrm>
            <a:off x="10281950" y="3698900"/>
            <a:ext cx="1778413" cy="1528180"/>
            <a:chOff x="0" y="0"/>
            <a:chExt cx="1778411" cy="1528179"/>
          </a:xfrm>
        </p:grpSpPr>
        <p:sp>
          <p:nvSpPr>
            <p:cNvPr id="5971" name="Rectangle"/>
            <p:cNvSpPr/>
            <p:nvPr/>
          </p:nvSpPr>
          <p:spPr>
            <a:xfrm>
              <a:off x="0" y="-1"/>
              <a:ext cx="1778412" cy="1528181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72" name="Concrete Implementation"/>
            <p:cNvSpPr txBox="1"/>
            <p:nvPr/>
          </p:nvSpPr>
          <p:spPr>
            <a:xfrm>
              <a:off x="64770" y="502469"/>
              <a:ext cx="1648873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Concrete Implementation</a:t>
              </a:r>
            </a:p>
          </p:txBody>
        </p:sp>
      </p:grpSp>
      <p:sp>
        <p:nvSpPr>
          <p:cNvPr id="5974" name="Up Arrow 21"/>
          <p:cNvSpPr/>
          <p:nvPr/>
        </p:nvSpPr>
        <p:spPr>
          <a:xfrm>
            <a:off x="11566535" y="3015231"/>
            <a:ext cx="226078" cy="649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59"/>
                </a:moveTo>
                <a:lnTo>
                  <a:pt x="10800" y="0"/>
                </a:lnTo>
                <a:lnTo>
                  <a:pt x="21600" y="3759"/>
                </a:lnTo>
                <a:lnTo>
                  <a:pt x="16200" y="3759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3759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975" name="Down Arrow 23"/>
          <p:cNvSpPr/>
          <p:nvPr/>
        </p:nvSpPr>
        <p:spPr>
          <a:xfrm>
            <a:off x="10555468" y="3015231"/>
            <a:ext cx="226078" cy="649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13"/>
                </a:moveTo>
                <a:lnTo>
                  <a:pt x="5400" y="16613"/>
                </a:lnTo>
                <a:lnTo>
                  <a:pt x="5400" y="0"/>
                </a:lnTo>
                <a:lnTo>
                  <a:pt x="16200" y="0"/>
                </a:lnTo>
                <a:lnTo>
                  <a:pt x="16200" y="16613"/>
                </a:lnTo>
                <a:lnTo>
                  <a:pt x="21600" y="16613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976" name="TextBox 25"/>
          <p:cNvSpPr txBox="1"/>
          <p:nvPr/>
        </p:nvSpPr>
        <p:spPr>
          <a:xfrm>
            <a:off x="10296677" y="3667984"/>
            <a:ext cx="1161738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Convergence</a:t>
            </a:r>
          </a:p>
        </p:txBody>
      </p:sp>
      <p:sp>
        <p:nvSpPr>
          <p:cNvPr id="5977" name="TextBox 35"/>
          <p:cNvSpPr txBox="1"/>
          <p:nvPr/>
        </p:nvSpPr>
        <p:spPr>
          <a:xfrm>
            <a:off x="10977555" y="2691050"/>
            <a:ext cx="87499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Divergence</a:t>
            </a:r>
          </a:p>
        </p:txBody>
      </p:sp>
      <p:grpSp>
        <p:nvGrpSpPr>
          <p:cNvPr id="5980" name="Up-Down Arrow 30"/>
          <p:cNvGrpSpPr/>
          <p:nvPr/>
        </p:nvGrpSpPr>
        <p:grpSpPr>
          <a:xfrm>
            <a:off x="11026791" y="3124572"/>
            <a:ext cx="259512" cy="574330"/>
            <a:chOff x="0" y="0"/>
            <a:chExt cx="259511" cy="574328"/>
          </a:xfrm>
        </p:grpSpPr>
        <p:sp>
          <p:nvSpPr>
            <p:cNvPr id="5978" name="Shape"/>
            <p:cNvSpPr/>
            <p:nvPr/>
          </p:nvSpPr>
          <p:spPr>
            <a:xfrm>
              <a:off x="-1" y="0"/>
              <a:ext cx="259513" cy="574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80"/>
                  </a:moveTo>
                  <a:lnTo>
                    <a:pt x="10800" y="0"/>
                  </a:lnTo>
                  <a:lnTo>
                    <a:pt x="21600" y="4880"/>
                  </a:lnTo>
                  <a:lnTo>
                    <a:pt x="16200" y="4880"/>
                  </a:lnTo>
                  <a:lnTo>
                    <a:pt x="16200" y="16720"/>
                  </a:lnTo>
                  <a:lnTo>
                    <a:pt x="21600" y="16720"/>
                  </a:lnTo>
                  <a:lnTo>
                    <a:pt x="10800" y="21600"/>
                  </a:lnTo>
                  <a:lnTo>
                    <a:pt x="0" y="16720"/>
                  </a:lnTo>
                  <a:lnTo>
                    <a:pt x="5400" y="16720"/>
                  </a:lnTo>
                  <a:lnTo>
                    <a:pt x="5400" y="4880"/>
                  </a:lnTo>
                  <a:close/>
                </a:path>
              </a:pathLst>
            </a:cu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79" name="元关系"/>
            <p:cNvSpPr txBox="1"/>
            <p:nvPr/>
          </p:nvSpPr>
          <p:spPr>
            <a:xfrm>
              <a:off x="116947" y="223664"/>
              <a:ext cx="25617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8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元关系</a:t>
              </a:r>
            </a:p>
          </p:txBody>
        </p:sp>
      </p:grpSp>
      <p:sp>
        <p:nvSpPr>
          <p:cNvPr id="5981" name="TextBox 32"/>
          <p:cNvSpPr txBox="1"/>
          <p:nvPr/>
        </p:nvSpPr>
        <p:spPr>
          <a:xfrm>
            <a:off x="10128345" y="5731843"/>
            <a:ext cx="2162693" cy="50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Meta-verse</a:t>
            </a:r>
          </a:p>
          <a:p>
            <a:pPr algn="ctr"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=Convergence ∧ Divergence</a:t>
            </a:r>
          </a:p>
        </p:txBody>
      </p:sp>
      <p:sp>
        <p:nvSpPr>
          <p:cNvPr id="5982" name="TextBox 29"/>
          <p:cNvSpPr txBox="1"/>
          <p:nvPr/>
        </p:nvSpPr>
        <p:spPr>
          <a:xfrm>
            <a:off x="10111786" y="661681"/>
            <a:ext cx="2162693" cy="554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Uni-verse</a:t>
            </a:r>
          </a:p>
          <a:p>
            <a:pPr algn="ctr">
              <a:defRPr sz="16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=Convergence ∨ Diverse</a:t>
            </a:r>
          </a:p>
        </p:txBody>
      </p:sp>
      <p:grpSp>
        <p:nvGrpSpPr>
          <p:cNvPr id="5985" name="Rectangle 34"/>
          <p:cNvGrpSpPr/>
          <p:nvPr/>
        </p:nvGrpSpPr>
        <p:grpSpPr>
          <a:xfrm>
            <a:off x="3046264" y="5665254"/>
            <a:ext cx="6997074" cy="835821"/>
            <a:chOff x="0" y="0"/>
            <a:chExt cx="6997072" cy="835820"/>
          </a:xfrm>
        </p:grpSpPr>
        <p:sp>
          <p:nvSpPr>
            <p:cNvPr id="5983" name="Rectangle"/>
            <p:cNvSpPr/>
            <p:nvPr/>
          </p:nvSpPr>
          <p:spPr>
            <a:xfrm>
              <a:off x="-1" y="-1"/>
              <a:ext cx="6997074" cy="835822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84" name="Safety Criteria Statement"/>
            <p:cNvSpPr txBox="1"/>
            <p:nvPr/>
          </p:nvSpPr>
          <p:spPr>
            <a:xfrm>
              <a:off x="64769" y="226140"/>
              <a:ext cx="6867533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9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Safety Criteria Statement</a:t>
              </a:r>
            </a:p>
          </p:txBody>
        </p:sp>
      </p:grpSp>
      <p:sp>
        <p:nvSpPr>
          <p:cNvPr id="6017" name="Straight Arrow Connector 37"/>
          <p:cNvSpPr/>
          <p:nvPr/>
        </p:nvSpPr>
        <p:spPr>
          <a:xfrm>
            <a:off x="1976714" y="6084702"/>
            <a:ext cx="1050502" cy="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89" name="Rectangle 41"/>
          <p:cNvGrpSpPr/>
          <p:nvPr/>
        </p:nvGrpSpPr>
        <p:grpSpPr>
          <a:xfrm>
            <a:off x="87194" y="2065475"/>
            <a:ext cx="1887983" cy="402602"/>
            <a:chOff x="0" y="60319"/>
            <a:chExt cx="1887981" cy="402601"/>
          </a:xfrm>
        </p:grpSpPr>
        <p:sp>
          <p:nvSpPr>
            <p:cNvPr id="5987" name="Rectangle"/>
            <p:cNvSpPr/>
            <p:nvPr/>
          </p:nvSpPr>
          <p:spPr>
            <a:xfrm>
              <a:off x="0" y="60319"/>
              <a:ext cx="1887982" cy="402602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5988" name="Project Goals…"/>
            <p:cNvSpPr/>
            <p:nvPr/>
          </p:nvSpPr>
          <p:spPr>
            <a:xfrm>
              <a:off x="64769" y="261619"/>
              <a:ext cx="175844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Project Goals</a:t>
              </a:r>
            </a:p>
            <a:p>
              <a:pPr algn="ctr">
                <a:defRPr sz="1400">
                  <a:solidFill>
                    <a:srgbClr val="FF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(Objectives)</a:t>
              </a:r>
            </a:p>
          </p:txBody>
        </p:sp>
      </p:grpSp>
      <p:sp>
        <p:nvSpPr>
          <p:cNvPr id="6018" name="Straight Arrow Connector 94"/>
          <p:cNvSpPr/>
          <p:nvPr/>
        </p:nvSpPr>
        <p:spPr>
          <a:xfrm>
            <a:off x="1979411" y="2819261"/>
            <a:ext cx="1065669" cy="1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93" name="Rectangle 95"/>
          <p:cNvGrpSpPr/>
          <p:nvPr/>
        </p:nvGrpSpPr>
        <p:grpSpPr>
          <a:xfrm>
            <a:off x="3023538" y="1496744"/>
            <a:ext cx="7042528" cy="355814"/>
            <a:chOff x="0" y="0"/>
            <a:chExt cx="7042527" cy="355812"/>
          </a:xfrm>
        </p:grpSpPr>
        <p:sp>
          <p:nvSpPr>
            <p:cNvPr id="5991" name="Rectangle"/>
            <p:cNvSpPr/>
            <p:nvPr/>
          </p:nvSpPr>
          <p:spPr>
            <a:xfrm>
              <a:off x="0" y="0"/>
              <a:ext cx="7042528" cy="355813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5992" name="Spatial and Temporal Boundary of Project"/>
            <p:cNvSpPr txBox="1"/>
            <p:nvPr/>
          </p:nvSpPr>
          <p:spPr>
            <a:xfrm>
              <a:off x="64770" y="24236"/>
              <a:ext cx="6912988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Spatial and Temporal Boundary of Project</a:t>
              </a:r>
            </a:p>
          </p:txBody>
        </p:sp>
      </p:grpSp>
      <p:sp>
        <p:nvSpPr>
          <p:cNvPr id="6019" name="Straight Arrow Connector 12774"/>
          <p:cNvSpPr/>
          <p:nvPr/>
        </p:nvSpPr>
        <p:spPr>
          <a:xfrm>
            <a:off x="6547489" y="1871790"/>
            <a:ext cx="1994" cy="146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995" name="Straight Arrow Connector 143"/>
          <p:cNvSpPr/>
          <p:nvPr/>
        </p:nvSpPr>
        <p:spPr>
          <a:xfrm flipV="1">
            <a:off x="1022336" y="2468076"/>
            <a:ext cx="8849" cy="146142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96" name="Straight Arrow Connector 146"/>
          <p:cNvSpPr/>
          <p:nvPr/>
        </p:nvSpPr>
        <p:spPr>
          <a:xfrm flipV="1">
            <a:off x="361089" y="2509624"/>
            <a:ext cx="1" cy="3124625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999" name="Oval 153"/>
          <p:cNvGrpSpPr/>
          <p:nvPr/>
        </p:nvGrpSpPr>
        <p:grpSpPr>
          <a:xfrm>
            <a:off x="87194" y="1461121"/>
            <a:ext cx="1887984" cy="407905"/>
            <a:chOff x="0" y="57668"/>
            <a:chExt cx="1887982" cy="407904"/>
          </a:xfrm>
        </p:grpSpPr>
        <p:sp>
          <p:nvSpPr>
            <p:cNvPr id="5997" name="Oval"/>
            <p:cNvSpPr/>
            <p:nvPr/>
          </p:nvSpPr>
          <p:spPr>
            <a:xfrm>
              <a:off x="0" y="57668"/>
              <a:ext cx="1887983" cy="407905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998" name="Adjusting Context"/>
            <p:cNvSpPr/>
            <p:nvPr/>
          </p:nvSpPr>
          <p:spPr>
            <a:xfrm>
              <a:off x="341257" y="261620"/>
              <a:ext cx="120546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Adjusting Context</a:t>
              </a:r>
            </a:p>
          </p:txBody>
        </p:sp>
      </p:grpSp>
      <p:sp>
        <p:nvSpPr>
          <p:cNvPr id="6020" name="Straight Arrow Connector 154"/>
          <p:cNvSpPr/>
          <p:nvPr/>
        </p:nvSpPr>
        <p:spPr>
          <a:xfrm>
            <a:off x="1994154" y="1666746"/>
            <a:ext cx="1010334" cy="1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21" name="Straight Arrow Connector 157"/>
          <p:cNvSpPr/>
          <p:nvPr/>
        </p:nvSpPr>
        <p:spPr>
          <a:xfrm>
            <a:off x="1031185" y="1926534"/>
            <a:ext cx="1" cy="78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004" name="Oval 177"/>
          <p:cNvGrpSpPr/>
          <p:nvPr/>
        </p:nvGrpSpPr>
        <p:grpSpPr>
          <a:xfrm>
            <a:off x="2929877" y="3049301"/>
            <a:ext cx="7191523" cy="828769"/>
            <a:chOff x="0" y="0"/>
            <a:chExt cx="5884509" cy="828768"/>
          </a:xfrm>
        </p:grpSpPr>
        <p:sp>
          <p:nvSpPr>
            <p:cNvPr id="6002" name="Oval"/>
            <p:cNvSpPr/>
            <p:nvPr/>
          </p:nvSpPr>
          <p:spPr>
            <a:xfrm>
              <a:off x="0" y="129038"/>
              <a:ext cx="5884510" cy="570692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 dirty="0"/>
            </a:p>
          </p:txBody>
        </p:sp>
        <p:sp>
          <p:nvSpPr>
            <p:cNvPr id="6003" name="Generating Solution Instances (Enum)"/>
            <p:cNvSpPr txBox="1"/>
            <p:nvPr/>
          </p:nvSpPr>
          <p:spPr>
            <a:xfrm>
              <a:off x="821197" y="0"/>
              <a:ext cx="3741348" cy="8287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Generating Solution Instances (</a:t>
              </a:r>
              <a:r>
                <a:rPr>
                  <a:solidFill>
                    <a:srgbClr val="FF0000"/>
                  </a:solidFill>
                </a:rPr>
                <a:t>Enum</a:t>
              </a:r>
              <a:r>
                <a:t>)</a:t>
              </a:r>
            </a:p>
          </p:txBody>
        </p:sp>
      </p:grpSp>
      <p:sp>
        <p:nvSpPr>
          <p:cNvPr id="6022" name="Straight Arrow Connector 183"/>
          <p:cNvSpPr/>
          <p:nvPr/>
        </p:nvSpPr>
        <p:spPr>
          <a:xfrm flipH="1">
            <a:off x="6430362" y="3073849"/>
            <a:ext cx="117126" cy="125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 dirty="0"/>
          </a:p>
        </p:txBody>
      </p:sp>
      <p:sp>
        <p:nvSpPr>
          <p:cNvPr id="6006" name="Rectangle 187"/>
          <p:cNvSpPr/>
          <p:nvPr/>
        </p:nvSpPr>
        <p:spPr>
          <a:xfrm>
            <a:off x="2221612" y="3899284"/>
            <a:ext cx="7861011" cy="1528180"/>
          </a:xfrm>
          <a:prstGeom prst="rect">
            <a:avLst/>
          </a:prstGeom>
          <a:ln w="12700">
            <a:solidFill>
              <a:srgbClr val="00B050"/>
            </a:solidFill>
            <a:prstDash val="sysDot"/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6007" name="Straight Arrow Connector 190"/>
          <p:cNvSpPr/>
          <p:nvPr/>
        </p:nvSpPr>
        <p:spPr>
          <a:xfrm flipH="1">
            <a:off x="5892431" y="3772606"/>
            <a:ext cx="216077" cy="216077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08" name="Rectangle 57"/>
          <p:cNvSpPr/>
          <p:nvPr/>
        </p:nvSpPr>
        <p:spPr>
          <a:xfrm>
            <a:off x="2332490" y="3982351"/>
            <a:ext cx="7861012" cy="1528180"/>
          </a:xfrm>
          <a:prstGeom prst="rect">
            <a:avLst/>
          </a:prstGeom>
          <a:ln w="12700">
            <a:solidFill>
              <a:srgbClr val="00B050"/>
            </a:solidFill>
            <a:prstDash val="sysDot"/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6009" name="Rectangle 58"/>
          <p:cNvSpPr/>
          <p:nvPr/>
        </p:nvSpPr>
        <p:spPr>
          <a:xfrm>
            <a:off x="2456765" y="4065416"/>
            <a:ext cx="7861012" cy="1528180"/>
          </a:xfrm>
          <a:prstGeom prst="rect">
            <a:avLst/>
          </a:prstGeom>
          <a:ln w="12700">
            <a:solidFill>
              <a:srgbClr val="00B050"/>
            </a:solidFill>
            <a:prstDash val="sysDot"/>
            <a:miter/>
          </a:ln>
        </p:spPr>
        <p:txBody>
          <a:bodyPr lIns="45719" rIns="45719" anchor="ctr"/>
          <a:lstStyle/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</p:txBody>
      </p:sp>
      <p:sp>
        <p:nvSpPr>
          <p:cNvPr id="6010" name="Straight Arrow Connector 190"/>
          <p:cNvSpPr/>
          <p:nvPr/>
        </p:nvSpPr>
        <p:spPr>
          <a:xfrm>
            <a:off x="6127569" y="3745021"/>
            <a:ext cx="733520" cy="337331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11" name="Straight Arrow Connector 190"/>
          <p:cNvSpPr/>
          <p:nvPr/>
        </p:nvSpPr>
        <p:spPr>
          <a:xfrm>
            <a:off x="6152117" y="3716274"/>
            <a:ext cx="1" cy="210762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4" name="Google Shape;653;p69" descr="Google Shape;653;p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848" y="2253333"/>
            <a:ext cx="1549601" cy="1721380"/>
          </a:xfrm>
          <a:prstGeom prst="rect">
            <a:avLst/>
          </a:prstGeom>
          <a:ln w="12700">
            <a:miter lim="400000"/>
          </a:ln>
        </p:spPr>
      </p:pic>
      <p:sp>
        <p:nvSpPr>
          <p:cNvPr id="6025" name="Google Shape;654;p69"/>
          <p:cNvSpPr txBox="1"/>
          <p:nvPr/>
        </p:nvSpPr>
        <p:spPr>
          <a:xfrm>
            <a:off x="5053167" y="1635432"/>
            <a:ext cx="1812266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Page</a:t>
            </a:r>
          </a:p>
        </p:txBody>
      </p:sp>
      <p:pic>
        <p:nvPicPr>
          <p:cNvPr id="6026" name="Google Shape;656;p69" descr="Google Shape;656;p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381" y="2321332"/>
            <a:ext cx="1664670" cy="1397250"/>
          </a:xfrm>
          <a:prstGeom prst="rect">
            <a:avLst/>
          </a:prstGeom>
          <a:ln w="12700">
            <a:miter lim="400000"/>
          </a:ln>
        </p:spPr>
      </p:pic>
      <p:sp>
        <p:nvSpPr>
          <p:cNvPr id="6027" name="Google Shape;657;p69"/>
          <p:cNvSpPr/>
          <p:nvPr/>
        </p:nvSpPr>
        <p:spPr>
          <a:xfrm>
            <a:off x="8006998" y="2159266"/>
            <a:ext cx="20800" cy="39168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28" name="Google Shape;658;p69"/>
          <p:cNvSpPr/>
          <p:nvPr/>
        </p:nvSpPr>
        <p:spPr>
          <a:xfrm flipH="1">
            <a:off x="3885597" y="2197266"/>
            <a:ext cx="12802" cy="3840801"/>
          </a:xfrm>
          <a:prstGeom prst="line">
            <a:avLst/>
          </a:prstGeom>
          <a:ln>
            <a:solidFill>
              <a:srgbClr val="44546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029" name="Google Shape;659;p69" descr="Google Shape;659;p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649" y="4547813"/>
            <a:ext cx="727322" cy="806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0" name="Google Shape;660;p69" descr="Google Shape;660;p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306" y="4498113"/>
            <a:ext cx="1542521" cy="1171410"/>
          </a:xfrm>
          <a:prstGeom prst="rect">
            <a:avLst/>
          </a:prstGeom>
          <a:ln w="12700">
            <a:miter lim="400000"/>
          </a:ln>
        </p:spPr>
      </p:pic>
      <p:sp>
        <p:nvSpPr>
          <p:cNvPr id="6031" name="Google Shape;662;p69"/>
          <p:cNvSpPr txBox="1"/>
          <p:nvPr/>
        </p:nvSpPr>
        <p:spPr>
          <a:xfrm>
            <a:off x="1190441" y="1434281"/>
            <a:ext cx="1549601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File</a:t>
            </a:r>
          </a:p>
        </p:txBody>
      </p:sp>
      <p:pic>
        <p:nvPicPr>
          <p:cNvPr id="6032" name="Google Shape;663;p69" descr="Google Shape;663;p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875" y="4354066"/>
            <a:ext cx="1549601" cy="1404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3" name="Google Shape;664;p69" descr="Google Shape;664;p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317" y="4547813"/>
            <a:ext cx="1126436" cy="1017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4" name="Google Shape;665;p69" descr="Google Shape;665;p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096" y="2465173"/>
            <a:ext cx="3107636" cy="1297696"/>
          </a:xfrm>
          <a:prstGeom prst="rect">
            <a:avLst/>
          </a:prstGeom>
          <a:ln w="12700">
            <a:miter lim="400000"/>
          </a:ln>
        </p:spPr>
      </p:pic>
      <p:sp>
        <p:nvSpPr>
          <p:cNvPr id="6035" name="Title 1"/>
          <p:cNvSpPr txBox="1"/>
          <p:nvPr/>
        </p:nvSpPr>
        <p:spPr>
          <a:xfrm>
            <a:off x="417980" y="448216"/>
            <a:ext cx="11360802" cy="763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pPr algn="ctr" defTabSz="914400">
              <a:lnSpc>
                <a:spcPct val="90000"/>
              </a:lnSpc>
              <a:defRPr sz="31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Three Types of Data Assets in </a:t>
            </a:r>
            <a:r>
              <a:rPr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Namespace </a:t>
            </a:r>
            <a:r>
              <a:t>or</a:t>
            </a:r>
            <a:r>
              <a:rPr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 Set</a:t>
            </a:r>
            <a:r>
              <a:t> Categories</a:t>
            </a:r>
          </a:p>
        </p:txBody>
      </p:sp>
      <p:sp>
        <p:nvSpPr>
          <p:cNvPr id="6036" name="Google Shape;654;p69"/>
          <p:cNvSpPr txBox="1"/>
          <p:nvPr/>
        </p:nvSpPr>
        <p:spPr>
          <a:xfrm>
            <a:off x="9049132" y="1732574"/>
            <a:ext cx="2023493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Service</a:t>
            </a:r>
          </a:p>
        </p:txBody>
      </p:sp>
      <p:pic>
        <p:nvPicPr>
          <p:cNvPr id="6037" name="Picture 2" descr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4256" y="4387832"/>
            <a:ext cx="1114871" cy="11148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40" name="Rectangle 20"/>
          <p:cNvGrpSpPr/>
          <p:nvPr/>
        </p:nvGrpSpPr>
        <p:grpSpPr>
          <a:xfrm>
            <a:off x="212003" y="4425708"/>
            <a:ext cx="11627289" cy="2125132"/>
            <a:chOff x="0" y="0"/>
            <a:chExt cx="11627287" cy="2125130"/>
          </a:xfrm>
        </p:grpSpPr>
        <p:sp>
          <p:nvSpPr>
            <p:cNvPr id="6038" name="Rectangle"/>
            <p:cNvSpPr/>
            <p:nvPr/>
          </p:nvSpPr>
          <p:spPr>
            <a:xfrm>
              <a:off x="-1" y="0"/>
              <a:ext cx="11627289" cy="2125131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039" name="Concrete Data Content"/>
            <p:cNvSpPr txBox="1"/>
            <p:nvPr/>
          </p:nvSpPr>
          <p:spPr>
            <a:xfrm>
              <a:off x="64769" y="1582840"/>
              <a:ext cx="11497748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spAutoFit/>
            </a:bodyPr>
            <a:lstStyle>
              <a:lvl1pPr algn="ctr">
                <a:defRPr sz="28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Concrete Data Content</a:t>
              </a:r>
            </a:p>
          </p:txBody>
        </p:sp>
      </p:grpSp>
      <p:sp>
        <p:nvSpPr>
          <p:cNvPr id="6041" name="Straight Arrow Connector 2"/>
          <p:cNvSpPr/>
          <p:nvPr/>
        </p:nvSpPr>
        <p:spPr>
          <a:xfrm>
            <a:off x="5961345" y="4117666"/>
            <a:ext cx="1" cy="308043"/>
          </a:xfrm>
          <a:prstGeom prst="line">
            <a:avLst/>
          </a:prstGeom>
          <a:ln w="3810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044" name="Group 5"/>
          <p:cNvGrpSpPr/>
          <p:nvPr/>
        </p:nvGrpSpPr>
        <p:grpSpPr>
          <a:xfrm>
            <a:off x="6755583" y="4387832"/>
            <a:ext cx="1017289" cy="1233828"/>
            <a:chOff x="0" y="0"/>
            <a:chExt cx="1017288" cy="1233827"/>
          </a:xfrm>
        </p:grpSpPr>
        <p:pic>
          <p:nvPicPr>
            <p:cNvPr id="6042" name="Picture 3" descr="Picture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1017289" cy="10172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43" name="TextBox 4"/>
            <p:cNvSpPr txBox="1"/>
            <p:nvPr/>
          </p:nvSpPr>
          <p:spPr>
            <a:xfrm>
              <a:off x="222461" y="675116"/>
              <a:ext cx="673098" cy="55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Personal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Knowledge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Container</a:t>
              </a:r>
            </a:p>
          </p:txBody>
        </p:sp>
      </p:grpSp>
      <p:grpSp>
        <p:nvGrpSpPr>
          <p:cNvPr id="6047" name="Group 7"/>
          <p:cNvGrpSpPr/>
          <p:nvPr/>
        </p:nvGrpSpPr>
        <p:grpSpPr>
          <a:xfrm>
            <a:off x="-27142" y="2174496"/>
            <a:ext cx="11917666" cy="1905295"/>
            <a:chOff x="0" y="0"/>
            <a:chExt cx="11917664" cy="1905293"/>
          </a:xfrm>
        </p:grpSpPr>
        <p:sp>
          <p:nvSpPr>
            <p:cNvPr id="6045" name="Oval 16"/>
            <p:cNvSpPr/>
            <p:nvPr/>
          </p:nvSpPr>
          <p:spPr>
            <a:xfrm>
              <a:off x="-1" y="0"/>
              <a:ext cx="11917666" cy="1905294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046" name="TextBox 23"/>
            <p:cNvSpPr txBox="1"/>
            <p:nvPr/>
          </p:nvSpPr>
          <p:spPr>
            <a:xfrm>
              <a:off x="3963730" y="262423"/>
              <a:ext cx="3991864" cy="1056641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Abstract Specification</a:t>
              </a:r>
            </a:p>
          </p:txBody>
        </p:sp>
      </p:grp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9" name="Picture 8" descr="Picture 8"/>
          <p:cNvPicPr>
            <a:picLocks noChangeAspect="1"/>
          </p:cNvPicPr>
          <p:nvPr/>
        </p:nvPicPr>
        <p:blipFill>
          <a:blip r:embed="rId2"/>
          <a:srcRect l="10539" t="7715" r="10364" b="10074"/>
          <a:stretch>
            <a:fillRect/>
          </a:stretch>
        </p:blipFill>
        <p:spPr>
          <a:xfrm>
            <a:off x="3755570" y="2115062"/>
            <a:ext cx="4690182" cy="2147190"/>
          </a:xfrm>
          <a:prstGeom prst="rect">
            <a:avLst/>
          </a:prstGeom>
          <a:ln w="12700">
            <a:miter lim="400000"/>
          </a:ln>
          <a:effectLst>
            <a:reflection endPos="40000" dir="5400000" sy="-100000" algn="bl" rotWithShape="0"/>
          </a:effectLst>
        </p:spPr>
      </p:pic>
      <p:pic>
        <p:nvPicPr>
          <p:cNvPr id="6050" name="Google Shape;623;p68" descr="Google Shape;623;p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906" y="3701207"/>
            <a:ext cx="715866" cy="600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1" name="Google Shape;634;p68" descr="Google Shape;634;p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164" y="1123582"/>
            <a:ext cx="433091" cy="431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2" name="Google Shape;636;p68" descr="Google Shape;636;p68"/>
          <p:cNvPicPr>
            <a:picLocks noChangeAspect="1"/>
          </p:cNvPicPr>
          <p:nvPr/>
        </p:nvPicPr>
        <p:blipFill>
          <a:blip r:embed="rId5"/>
          <a:srcRect r="81646"/>
          <a:stretch>
            <a:fillRect/>
          </a:stretch>
        </p:blipFill>
        <p:spPr>
          <a:xfrm>
            <a:off x="10510373" y="3712940"/>
            <a:ext cx="653245" cy="577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3" name="Google Shape;639;p68" descr="Google Shape;639;p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113" y="2734699"/>
            <a:ext cx="997503" cy="391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4" name="Google Shape;640;p68" descr="Google Shape;640;p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7151" y="1118536"/>
            <a:ext cx="447095" cy="445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5" name="Google Shape;641;p68" descr="Google Shape;641;p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916" y="1117407"/>
            <a:ext cx="447092" cy="445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6" name="Google Shape;642;p68" descr="Google Shape;642;p6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0403" y="1117406"/>
            <a:ext cx="433106" cy="445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7" name="Picture 8" descr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897" y="3230145"/>
            <a:ext cx="1057937" cy="351820"/>
          </a:xfrm>
          <a:prstGeom prst="rect">
            <a:avLst/>
          </a:prstGeom>
          <a:ln w="12700">
            <a:miter lim="400000"/>
          </a:ln>
        </p:spPr>
      </p:pic>
      <p:sp>
        <p:nvSpPr>
          <p:cNvPr id="6058" name="Title 1"/>
          <p:cNvSpPr txBox="1"/>
          <p:nvPr/>
        </p:nvSpPr>
        <p:spPr>
          <a:xfrm>
            <a:off x="417980" y="448216"/>
            <a:ext cx="11360802" cy="763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algn="ctr" defTabSz="914400">
              <a:lnSpc>
                <a:spcPct val="90000"/>
              </a:lnSpc>
              <a:defRPr sz="31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Data Interoperability comes from Symmetry and Closure</a:t>
            </a:r>
          </a:p>
        </p:txBody>
      </p:sp>
      <p:pic>
        <p:nvPicPr>
          <p:cNvPr id="6059" name="Picture 33" descr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386" y="4040427"/>
            <a:ext cx="1167218" cy="372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0" name="Picture 1" descr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2873" y="5511270"/>
            <a:ext cx="1971017" cy="1359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1" name="Graphic 5" descr="Graphic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9508" y="6318162"/>
            <a:ext cx="369333" cy="36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2" name="Graphic 7" descr="Graphic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57440" y="6261813"/>
            <a:ext cx="473207" cy="473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3" name="Graphic 9" descr="Graphic 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8910741" y="6425462"/>
            <a:ext cx="369333" cy="36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4" name="Graphic 11" descr="Graphic 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07130" y="6426608"/>
            <a:ext cx="369333" cy="36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5" name="Graphic 13" descr="Graphic 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32711" y="6409783"/>
            <a:ext cx="369334" cy="369334"/>
          </a:xfrm>
          <a:prstGeom prst="rect">
            <a:avLst/>
          </a:prstGeom>
          <a:ln w="12700">
            <a:miter lim="400000"/>
          </a:ln>
        </p:spPr>
      </p:pic>
      <p:sp>
        <p:nvSpPr>
          <p:cNvPr id="6066" name="TextBox 14"/>
          <p:cNvSpPr txBox="1"/>
          <p:nvPr/>
        </p:nvSpPr>
        <p:spPr>
          <a:xfrm>
            <a:off x="9340217" y="5698063"/>
            <a:ext cx="170501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Various IoT and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Social networks</a:t>
            </a:r>
          </a:p>
        </p:txBody>
      </p:sp>
      <p:pic>
        <p:nvPicPr>
          <p:cNvPr id="6067" name="Graphic 16" descr="Graphic 1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04112" y="6361436"/>
            <a:ext cx="433360" cy="433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8" name="Graphic 18" descr="Graphic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37471" y="6344394"/>
            <a:ext cx="487018" cy="487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9" name="Graphic 21" descr="Graphic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57702" y="6292970"/>
            <a:ext cx="410894" cy="41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0" name="Graphic 23" descr="Graphic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74229" y="6261813"/>
            <a:ext cx="473207" cy="473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1" name="Picture 2" descr="Picture 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1571" y="6084546"/>
            <a:ext cx="1156397" cy="650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2" name="Picture 2" descr="Picture 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201227" y="6011400"/>
            <a:ext cx="768545" cy="768545"/>
          </a:xfrm>
          <a:prstGeom prst="rect">
            <a:avLst/>
          </a:prstGeom>
          <a:ln w="12700">
            <a:miter lim="400000"/>
          </a:ln>
        </p:spPr>
      </p:pic>
      <p:sp>
        <p:nvSpPr>
          <p:cNvPr id="6073" name="TextBox 38"/>
          <p:cNvSpPr txBox="1"/>
          <p:nvPr/>
        </p:nvSpPr>
        <p:spPr>
          <a:xfrm>
            <a:off x="4519926" y="4669705"/>
            <a:ext cx="3344824" cy="92333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Data Content to be presented in </a:t>
            </a:r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Concrete devices/terminals</a:t>
            </a:r>
            <a:endParaRPr lang="en-US" dirty="0"/>
          </a:p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lang="en-TW" dirty="0"/>
              <a:t>(Data Plane)</a:t>
            </a:r>
            <a:endParaRPr dirty="0"/>
          </a:p>
        </p:txBody>
      </p:sp>
      <p:sp>
        <p:nvSpPr>
          <p:cNvPr id="6074" name="TextBox 39"/>
          <p:cNvSpPr txBox="1"/>
          <p:nvPr/>
        </p:nvSpPr>
        <p:spPr>
          <a:xfrm>
            <a:off x="5044025" y="2592379"/>
            <a:ext cx="2035379" cy="1477328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pPr algn="ctr"/>
            <a:r>
              <a:rPr dirty="0"/>
              <a:t>Industrial Scale Data Inter-operability Standards</a:t>
            </a:r>
            <a:endParaRPr lang="en-US" dirty="0"/>
          </a:p>
          <a:p>
            <a:pPr algn="ctr"/>
            <a:r>
              <a:rPr lang="en-TW" dirty="0"/>
              <a:t>(Control Plane)</a:t>
            </a:r>
            <a:endParaRPr dirty="0"/>
          </a:p>
        </p:txBody>
      </p:sp>
      <p:sp>
        <p:nvSpPr>
          <p:cNvPr id="6075" name="TextBox 2"/>
          <p:cNvSpPr txBox="1"/>
          <p:nvPr/>
        </p:nvSpPr>
        <p:spPr>
          <a:xfrm>
            <a:off x="103461" y="4508632"/>
            <a:ext cx="187009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File Namespaces</a:t>
            </a:r>
          </a:p>
        </p:txBody>
      </p:sp>
      <p:sp>
        <p:nvSpPr>
          <p:cNvPr id="6076" name="TextBox 40"/>
          <p:cNvSpPr txBox="1"/>
          <p:nvPr/>
        </p:nvSpPr>
        <p:spPr>
          <a:xfrm>
            <a:off x="10097415" y="4323211"/>
            <a:ext cx="226400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dirty="0"/>
              <a:t>Service Namespaces</a:t>
            </a:r>
          </a:p>
        </p:txBody>
      </p:sp>
      <p:sp>
        <p:nvSpPr>
          <p:cNvPr id="6077" name="TextBox 41"/>
          <p:cNvSpPr txBox="1"/>
          <p:nvPr/>
        </p:nvSpPr>
        <p:spPr>
          <a:xfrm>
            <a:off x="7601223" y="1827348"/>
            <a:ext cx="24549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Encoding Namespaces</a:t>
            </a:r>
          </a:p>
        </p:txBody>
      </p:sp>
      <p:sp>
        <p:nvSpPr>
          <p:cNvPr id="6078" name="TextBox 4"/>
          <p:cNvSpPr txBox="1"/>
          <p:nvPr/>
        </p:nvSpPr>
        <p:spPr>
          <a:xfrm>
            <a:off x="5122376" y="1039385"/>
            <a:ext cx="2126524" cy="114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Precision</a:t>
            </a:r>
            <a:r>
              <a:rPr b="0"/>
              <a:t>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3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Users will see data in formats that are suitable for making decisions in human-friendly interfaces.</a:t>
            </a:r>
          </a:p>
        </p:txBody>
      </p:sp>
      <p:sp>
        <p:nvSpPr>
          <p:cNvPr id="6079" name="TextBox 10"/>
          <p:cNvSpPr txBox="1"/>
          <p:nvPr/>
        </p:nvSpPr>
        <p:spPr>
          <a:xfrm>
            <a:off x="1718498" y="3788376"/>
            <a:ext cx="1942322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Soundness</a:t>
            </a:r>
            <a:r>
              <a:rPr b="0"/>
              <a:t> 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Data security and trust-worthiness is ensure through version control and distributed witnessing mechanisms. </a:t>
            </a:r>
          </a:p>
        </p:txBody>
      </p:sp>
      <p:sp>
        <p:nvSpPr>
          <p:cNvPr id="6080" name="TextBox 12"/>
          <p:cNvSpPr txBox="1"/>
          <p:nvPr/>
        </p:nvSpPr>
        <p:spPr>
          <a:xfrm>
            <a:off x="8313800" y="3797159"/>
            <a:ext cx="1874368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Terminability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  <a:p>
            <a: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Deploy appropriate amount of computing resources to ensure that decision processes can terminate in time.</a:t>
            </a:r>
          </a:p>
        </p:txBody>
      </p:sp>
      <p:pic>
        <p:nvPicPr>
          <p:cNvPr id="6081" name="Picture 4" descr="Picture 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374424" y="1090372"/>
            <a:ext cx="907087" cy="803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2" name="Picture 6" descr="Picture 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45095" y="1039244"/>
            <a:ext cx="1331292" cy="887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3" name="Picture 2" descr="Picture 2">
            <a:hlinkClick r:id="rId26"/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6161" y="5389619"/>
            <a:ext cx="1167218" cy="766009"/>
          </a:xfrm>
          <a:prstGeom prst="rect">
            <a:avLst/>
          </a:prstGeom>
          <a:ln w="12700">
            <a:miter lim="400000"/>
          </a:ln>
        </p:spPr>
      </p:pic>
      <p:sp>
        <p:nvSpPr>
          <p:cNvPr id="6084" name="TextBox 57"/>
          <p:cNvSpPr txBox="1"/>
          <p:nvPr/>
        </p:nvSpPr>
        <p:spPr>
          <a:xfrm>
            <a:off x="2961219" y="1579135"/>
            <a:ext cx="203563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Page Namespaces</a:t>
            </a:r>
          </a:p>
        </p:txBody>
      </p:sp>
      <p:pic>
        <p:nvPicPr>
          <p:cNvPr id="6085" name="Picture 33" descr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15025" y="4684444"/>
            <a:ext cx="1167218" cy="372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0" name="Picture 6" descr="Gitea hosting, managed Gitea as a Service - Stellar Hosted">
            <a:extLst>
              <a:ext uri="{FF2B5EF4-FFF2-40B4-BE49-F238E27FC236}">
                <a16:creationId xmlns:a16="http://schemas.microsoft.com/office/drawing/2014/main" id="{6C1B4D11-2D96-DF44-B89D-17003C009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23" b="37402"/>
          <a:stretch/>
        </p:blipFill>
        <p:spPr bwMode="auto">
          <a:xfrm>
            <a:off x="114867" y="3649199"/>
            <a:ext cx="1075786" cy="27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troducing Istio to a production cluster | by Nick Joyce | Real Kinetic  Blog">
            <a:extLst>
              <a:ext uri="{FF2B5EF4-FFF2-40B4-BE49-F238E27FC236}">
                <a16:creationId xmlns:a16="http://schemas.microsoft.com/office/drawing/2014/main" id="{5DB7C07A-2BB1-A74C-9A9C-9AC450D77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726" y="3055859"/>
            <a:ext cx="1119784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7" name="Title 1"/>
          <p:cNvSpPr txBox="1">
            <a:spLocks noGrp="1"/>
          </p:cNvSpPr>
          <p:nvPr>
            <p:ph type="title"/>
          </p:nvPr>
        </p:nvSpPr>
        <p:spPr>
          <a:xfrm>
            <a:off x="415761" y="447051"/>
            <a:ext cx="11365239" cy="763601"/>
          </a:xfrm>
          <a:prstGeom prst="rect">
            <a:avLst/>
          </a:prstGeom>
        </p:spPr>
        <p:txBody>
          <a:bodyPr/>
          <a:lstStyle/>
          <a:p>
            <a:pPr algn="ctr" defTabSz="777240">
              <a:defRPr sz="238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Representable </a:t>
            </a:r>
            <a:r>
              <a:rPr dirty="0" err="1"/>
              <a:t>Functor：A</a:t>
            </a:r>
            <a:r>
              <a:rPr dirty="0"/>
              <a:t> mathematical instrument to set up Namespaces</a:t>
            </a:r>
            <a:br>
              <a:rPr dirty="0"/>
            </a:br>
            <a:r>
              <a:rPr sz="1360" u="sng" dirty="0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wikipedia: Representable Functor</a:t>
            </a:r>
          </a:p>
        </p:txBody>
      </p:sp>
      <p:sp>
        <p:nvSpPr>
          <p:cNvPr id="6088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682876" y="6310165"/>
            <a:ext cx="350035" cy="33971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fontScale="92500" lnSpcReduction="10000"/>
          </a:bodyPr>
          <a:lstStyle>
            <a:lvl1pPr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6089" name="TextBox 10"/>
          <p:cNvSpPr txBox="1"/>
          <p:nvPr/>
        </p:nvSpPr>
        <p:spPr>
          <a:xfrm>
            <a:off x="1096008" y="1569189"/>
            <a:ext cx="1067510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Functor is the formal </a:t>
            </a:r>
            <a:r>
              <a:rPr>
                <a:solidFill>
                  <a:srgbClr val="FF0000"/>
                </a:solidFill>
              </a:rPr>
              <a:t>instrument</a:t>
            </a:r>
            <a:r>
              <a:t> to map </a:t>
            </a:r>
            <a:r>
              <a:rPr>
                <a:blipFill rotWithShape="1">
                  <a:blip r:embed="rId3"/>
                  <a:srcRect/>
                  <a:tile tx="0" ty="0" sx="100000" sy="100000" flip="none" algn="tl"/>
                </a:blipFill>
              </a:rPr>
              <a:t>multiple data types</a:t>
            </a:r>
          </a:p>
        </p:txBody>
      </p:sp>
      <p:sp>
        <p:nvSpPr>
          <p:cNvPr id="6090" name="TextBox 7"/>
          <p:cNvSpPr txBox="1"/>
          <p:nvPr/>
        </p:nvSpPr>
        <p:spPr>
          <a:xfrm>
            <a:off x="4168284" y="6593312"/>
            <a:ext cx="4257506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9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Please read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 action="ppaction://hlinksldjump"/>
              </a:rPr>
              <a:t>A General Theory of Natural Equivalence</a:t>
            </a:r>
            <a:r>
              <a:t> to learn more about 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Functor</a:t>
            </a:r>
          </a:p>
        </p:txBody>
      </p:sp>
      <p:sp>
        <p:nvSpPr>
          <p:cNvPr id="6091" name="TextBox 4"/>
          <p:cNvSpPr txBox="1"/>
          <p:nvPr/>
        </p:nvSpPr>
        <p:spPr>
          <a:xfrm>
            <a:off x="1564685" y="2218875"/>
            <a:ext cx="946470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300">
                <a:solidFill>
                  <a:srgbClr val="FF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All Inter-domain </a:t>
            </a:r>
            <a:r>
              <a:rPr>
                <a:solidFill>
                  <a:srgbClr val="000000"/>
                </a:solidFill>
              </a:rPr>
              <a:t>semantics can be translated through the </a:t>
            </a:r>
            <a:r>
              <a:t>Set Category.</a:t>
            </a:r>
          </a:p>
        </p:txBody>
      </p:sp>
      <p:sp>
        <p:nvSpPr>
          <p:cNvPr id="6092" name="TextBox 12"/>
          <p:cNvSpPr txBox="1"/>
          <p:nvPr/>
        </p:nvSpPr>
        <p:spPr>
          <a:xfrm>
            <a:off x="2303012" y="6090225"/>
            <a:ext cx="8261097" cy="445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AoS uses Functor to define </a:t>
            </a:r>
            <a:r>
              <a:rPr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DSL</a:t>
            </a:r>
            <a:r>
              <a:t>, that can converge on a small set of </a:t>
            </a:r>
            <a:r>
              <a:rPr>
                <a:solidFill>
                  <a:srgbClr val="FF0000"/>
                </a:solidFill>
              </a:rPr>
              <a:t>data types</a:t>
            </a:r>
            <a:r>
              <a:t>。</a:t>
            </a:r>
          </a:p>
        </p:txBody>
      </p:sp>
      <p:grpSp>
        <p:nvGrpSpPr>
          <p:cNvPr id="6095" name="Oval 15"/>
          <p:cNvGrpSpPr/>
          <p:nvPr/>
        </p:nvGrpSpPr>
        <p:grpSpPr>
          <a:xfrm>
            <a:off x="7281785" y="4592292"/>
            <a:ext cx="1772233" cy="1028783"/>
            <a:chOff x="0" y="0"/>
            <a:chExt cx="1772231" cy="1028781"/>
          </a:xfrm>
        </p:grpSpPr>
        <p:sp>
          <p:nvSpPr>
            <p:cNvPr id="6093" name="Oval"/>
            <p:cNvSpPr/>
            <p:nvPr/>
          </p:nvSpPr>
          <p:spPr>
            <a:xfrm>
              <a:off x="0" y="0"/>
              <a:ext cx="1772232" cy="1028782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094" name="Specify Abstract Goals"/>
            <p:cNvSpPr txBox="1"/>
            <p:nvPr/>
          </p:nvSpPr>
          <p:spPr>
            <a:xfrm>
              <a:off x="324307" y="49570"/>
              <a:ext cx="112361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Specify Abstract Goals</a:t>
              </a:r>
            </a:p>
          </p:txBody>
        </p:sp>
      </p:grpSp>
      <p:grpSp>
        <p:nvGrpSpPr>
          <p:cNvPr id="6098" name="Oval 16"/>
          <p:cNvGrpSpPr/>
          <p:nvPr/>
        </p:nvGrpSpPr>
        <p:grpSpPr>
          <a:xfrm>
            <a:off x="5212265" y="2888098"/>
            <a:ext cx="1772233" cy="609311"/>
            <a:chOff x="0" y="0"/>
            <a:chExt cx="1772231" cy="609309"/>
          </a:xfrm>
        </p:grpSpPr>
        <p:sp>
          <p:nvSpPr>
            <p:cNvPr id="6096" name="Oval"/>
            <p:cNvSpPr/>
            <p:nvPr/>
          </p:nvSpPr>
          <p:spPr>
            <a:xfrm>
              <a:off x="0" y="0"/>
              <a:ext cx="1772232" cy="609310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097" name="Verifying safety and liveness"/>
            <p:cNvSpPr/>
            <p:nvPr/>
          </p:nvSpPr>
          <p:spPr>
            <a:xfrm>
              <a:off x="324307" y="304654"/>
              <a:ext cx="112361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Verifying safety and liveness</a:t>
              </a:r>
            </a:p>
          </p:txBody>
        </p:sp>
      </p:grpSp>
      <p:grpSp>
        <p:nvGrpSpPr>
          <p:cNvPr id="6101" name="Rectangle 21"/>
          <p:cNvGrpSpPr/>
          <p:nvPr/>
        </p:nvGrpSpPr>
        <p:grpSpPr>
          <a:xfrm>
            <a:off x="46808" y="4635998"/>
            <a:ext cx="2333857" cy="716197"/>
            <a:chOff x="0" y="0"/>
            <a:chExt cx="2333855" cy="716196"/>
          </a:xfrm>
        </p:grpSpPr>
        <p:sp>
          <p:nvSpPr>
            <p:cNvPr id="6099" name="Rectangle"/>
            <p:cNvSpPr/>
            <p:nvPr/>
          </p:nvSpPr>
          <p:spPr>
            <a:xfrm>
              <a:off x="0" y="0"/>
              <a:ext cx="2333856" cy="71619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6100" name="Text"/>
            <p:cNvSpPr/>
            <p:nvPr/>
          </p:nvSpPr>
          <p:spPr>
            <a:xfrm>
              <a:off x="64769" y="358097"/>
              <a:ext cx="22043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8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</p:grpSp>
      <p:grpSp>
        <p:nvGrpSpPr>
          <p:cNvPr id="6104" name="Rectangle 31"/>
          <p:cNvGrpSpPr/>
          <p:nvPr/>
        </p:nvGrpSpPr>
        <p:grpSpPr>
          <a:xfrm>
            <a:off x="199208" y="4788398"/>
            <a:ext cx="2333857" cy="716197"/>
            <a:chOff x="0" y="0"/>
            <a:chExt cx="2333855" cy="716196"/>
          </a:xfrm>
        </p:grpSpPr>
        <p:sp>
          <p:nvSpPr>
            <p:cNvPr id="6102" name="Rectangle"/>
            <p:cNvSpPr/>
            <p:nvPr/>
          </p:nvSpPr>
          <p:spPr>
            <a:xfrm>
              <a:off x="0" y="0"/>
              <a:ext cx="2333856" cy="71619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6103" name="Text"/>
            <p:cNvSpPr/>
            <p:nvPr/>
          </p:nvSpPr>
          <p:spPr>
            <a:xfrm>
              <a:off x="64769" y="358097"/>
              <a:ext cx="22043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8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</p:grpSp>
      <p:grpSp>
        <p:nvGrpSpPr>
          <p:cNvPr id="6107" name="Rectangle 32"/>
          <p:cNvGrpSpPr/>
          <p:nvPr/>
        </p:nvGrpSpPr>
        <p:grpSpPr>
          <a:xfrm>
            <a:off x="351608" y="4940798"/>
            <a:ext cx="2333856" cy="716197"/>
            <a:chOff x="0" y="0"/>
            <a:chExt cx="2333855" cy="716196"/>
          </a:xfrm>
        </p:grpSpPr>
        <p:sp>
          <p:nvSpPr>
            <p:cNvPr id="6105" name="Rectangle"/>
            <p:cNvSpPr/>
            <p:nvPr/>
          </p:nvSpPr>
          <p:spPr>
            <a:xfrm>
              <a:off x="0" y="0"/>
              <a:ext cx="2333856" cy="716197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6106" name="Domain Specific Data"/>
            <p:cNvSpPr/>
            <p:nvPr/>
          </p:nvSpPr>
          <p:spPr>
            <a:xfrm>
              <a:off x="64769" y="358097"/>
              <a:ext cx="220431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7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Domain Specific Data</a:t>
              </a:r>
            </a:p>
          </p:txBody>
        </p:sp>
      </p:grpSp>
      <p:grpSp>
        <p:nvGrpSpPr>
          <p:cNvPr id="6117" name="Group 2"/>
          <p:cNvGrpSpPr/>
          <p:nvPr/>
        </p:nvGrpSpPr>
        <p:grpSpPr>
          <a:xfrm>
            <a:off x="9506053" y="4600078"/>
            <a:ext cx="2638656" cy="1020997"/>
            <a:chOff x="0" y="0"/>
            <a:chExt cx="2638655" cy="1020996"/>
          </a:xfrm>
        </p:grpSpPr>
        <p:grpSp>
          <p:nvGrpSpPr>
            <p:cNvPr id="6110" name="Rectangle 22"/>
            <p:cNvGrpSpPr/>
            <p:nvPr/>
          </p:nvGrpSpPr>
          <p:grpSpPr>
            <a:xfrm>
              <a:off x="0" y="0"/>
              <a:ext cx="2333856" cy="716197"/>
              <a:chOff x="0" y="0"/>
              <a:chExt cx="2333855" cy="716196"/>
            </a:xfrm>
          </p:grpSpPr>
          <p:sp>
            <p:nvSpPr>
              <p:cNvPr id="6108" name="Rectangle"/>
              <p:cNvSpPr/>
              <p:nvPr/>
            </p:nvSpPr>
            <p:spPr>
              <a:xfrm>
                <a:off x="0" y="0"/>
                <a:ext cx="2333856" cy="716197"/>
              </a:xfrm>
              <a:prstGeom prst="rect">
                <a:avLst/>
              </a:prstGeom>
              <a:solidFill>
                <a:srgbClr val="FFFFFF"/>
              </a:solidFill>
              <a:ln w="381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  <p:sp>
            <p:nvSpPr>
              <p:cNvPr id="6109" name="Text"/>
              <p:cNvSpPr/>
              <p:nvPr/>
            </p:nvSpPr>
            <p:spPr>
              <a:xfrm>
                <a:off x="64769" y="358097"/>
                <a:ext cx="220431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28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</p:grpSp>
        <p:grpSp>
          <p:nvGrpSpPr>
            <p:cNvPr id="6113" name="Rectangle 33"/>
            <p:cNvGrpSpPr/>
            <p:nvPr/>
          </p:nvGrpSpPr>
          <p:grpSpPr>
            <a:xfrm>
              <a:off x="152400" y="152400"/>
              <a:ext cx="2333856" cy="716197"/>
              <a:chOff x="0" y="0"/>
              <a:chExt cx="2333855" cy="716196"/>
            </a:xfrm>
          </p:grpSpPr>
          <p:sp>
            <p:nvSpPr>
              <p:cNvPr id="6111" name="Rectangle"/>
              <p:cNvSpPr/>
              <p:nvPr/>
            </p:nvSpPr>
            <p:spPr>
              <a:xfrm>
                <a:off x="0" y="0"/>
                <a:ext cx="2333856" cy="716197"/>
              </a:xfrm>
              <a:prstGeom prst="rect">
                <a:avLst/>
              </a:prstGeom>
              <a:solidFill>
                <a:srgbClr val="FFFFFF"/>
              </a:solidFill>
              <a:ln w="381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  <p:sp>
            <p:nvSpPr>
              <p:cNvPr id="6112" name="Text"/>
              <p:cNvSpPr/>
              <p:nvPr/>
            </p:nvSpPr>
            <p:spPr>
              <a:xfrm>
                <a:off x="64769" y="358097"/>
                <a:ext cx="220431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 sz="28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</p:grpSp>
        <p:grpSp>
          <p:nvGrpSpPr>
            <p:cNvPr id="6116" name="Rectangle 34"/>
            <p:cNvGrpSpPr/>
            <p:nvPr/>
          </p:nvGrpSpPr>
          <p:grpSpPr>
            <a:xfrm>
              <a:off x="304800" y="304800"/>
              <a:ext cx="2333856" cy="716197"/>
              <a:chOff x="0" y="0"/>
              <a:chExt cx="2333855" cy="716196"/>
            </a:xfrm>
          </p:grpSpPr>
          <p:sp>
            <p:nvSpPr>
              <p:cNvPr id="6114" name="Rectangle"/>
              <p:cNvSpPr/>
              <p:nvPr/>
            </p:nvSpPr>
            <p:spPr>
              <a:xfrm>
                <a:off x="0" y="0"/>
                <a:ext cx="2333856" cy="716197"/>
              </a:xfrm>
              <a:prstGeom prst="rect">
                <a:avLst/>
              </a:prstGeom>
              <a:solidFill>
                <a:srgbClr val="FFFFFF"/>
              </a:solidFill>
              <a:ln w="381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600">
                    <a:solidFill>
                      <a:srgbClr val="000000"/>
                    </a:solidFill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endParaRPr/>
              </a:p>
            </p:txBody>
          </p:sp>
          <p:sp>
            <p:nvSpPr>
              <p:cNvPr id="6115" name="Project Goals"/>
              <p:cNvSpPr/>
              <p:nvPr/>
            </p:nvSpPr>
            <p:spPr>
              <a:xfrm>
                <a:off x="64769" y="358097"/>
                <a:ext cx="2204317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400">
                    <a:solidFill>
                      <a:srgbClr val="000000"/>
                    </a:solidFill>
                    <a:latin typeface="STXinwei"/>
                    <a:ea typeface="STXinwei"/>
                    <a:cs typeface="STXinwei"/>
                    <a:sym typeface="STXinwei"/>
                  </a:defRPr>
                </a:lvl1pPr>
              </a:lstStyle>
              <a:p>
                <a:pPr>
                  <a:defRPr>
                    <a:latin typeface="Academy Engraved LET Plain:1.0"/>
                    <a:ea typeface="Academy Engraved LET Plain:1.0"/>
                    <a:cs typeface="Academy Engraved LET Plain:1.0"/>
                    <a:sym typeface="Academy Engraved LET Plain:1.0"/>
                  </a:defRPr>
                </a:pPr>
                <a:r>
                  <a:rPr>
                    <a:latin typeface="STXinwei"/>
                    <a:ea typeface="STXinwei"/>
                    <a:cs typeface="STXinwei"/>
                    <a:sym typeface="STXinwei"/>
                  </a:rPr>
                  <a:t>Project Goals</a:t>
                </a:r>
              </a:p>
            </p:txBody>
          </p:sp>
        </p:grpSp>
      </p:grpSp>
      <p:grpSp>
        <p:nvGrpSpPr>
          <p:cNvPr id="6120" name="Rectangle 11"/>
          <p:cNvGrpSpPr/>
          <p:nvPr/>
        </p:nvGrpSpPr>
        <p:grpSpPr>
          <a:xfrm>
            <a:off x="4906012" y="3745025"/>
            <a:ext cx="2383772" cy="949699"/>
            <a:chOff x="0" y="0"/>
            <a:chExt cx="2383770" cy="949698"/>
          </a:xfrm>
        </p:grpSpPr>
        <p:sp>
          <p:nvSpPr>
            <p:cNvPr id="6118" name="Rectangle"/>
            <p:cNvSpPr/>
            <p:nvPr/>
          </p:nvSpPr>
          <p:spPr>
            <a:xfrm>
              <a:off x="0" y="0"/>
              <a:ext cx="2383771" cy="949699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endParaRPr/>
            </a:p>
          </p:txBody>
        </p:sp>
        <p:sp>
          <p:nvSpPr>
            <p:cNvPr id="6119" name="Algebraically closed Namespace"/>
            <p:cNvSpPr/>
            <p:nvPr/>
          </p:nvSpPr>
          <p:spPr>
            <a:xfrm>
              <a:off x="64769" y="474849"/>
              <a:ext cx="225423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>
                  <a:solidFill>
                    <a:srgbClr val="FF0000"/>
                  </a:solidFill>
                  <a:latin typeface="Academy Engraved LET Plain:1.0"/>
                  <a:ea typeface="Academy Engraved LET Plain:1.0"/>
                  <a:cs typeface="Academy Engraved LET Plain:1.0"/>
                  <a:sym typeface="Academy Engraved LET Plain:1.0"/>
                </a:defRPr>
              </a:pPr>
              <a:r>
                <a:rPr>
                  <a:latin typeface="STXinwei"/>
                  <a:ea typeface="STXinwei"/>
                  <a:cs typeface="STXinwei"/>
                  <a:sym typeface="STXinwei"/>
                </a:rPr>
                <a:t>Algebraically closed </a:t>
              </a:r>
              <a:r>
                <a: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rPr>
                <a:t>Namespace</a:t>
              </a:r>
            </a:p>
          </p:txBody>
        </p:sp>
      </p:grpSp>
      <p:grpSp>
        <p:nvGrpSpPr>
          <p:cNvPr id="6123" name="Oval 36"/>
          <p:cNvGrpSpPr/>
          <p:nvPr/>
        </p:nvGrpSpPr>
        <p:grpSpPr>
          <a:xfrm>
            <a:off x="2917698" y="4603913"/>
            <a:ext cx="1772233" cy="1028783"/>
            <a:chOff x="0" y="0"/>
            <a:chExt cx="1772231" cy="1028781"/>
          </a:xfrm>
        </p:grpSpPr>
        <p:sp>
          <p:nvSpPr>
            <p:cNvPr id="6121" name="Oval"/>
            <p:cNvSpPr/>
            <p:nvPr/>
          </p:nvSpPr>
          <p:spPr>
            <a:xfrm>
              <a:off x="0" y="0"/>
              <a:ext cx="1772232" cy="1028782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122" name="Validate Concrete Data"/>
            <p:cNvSpPr txBox="1"/>
            <p:nvPr/>
          </p:nvSpPr>
          <p:spPr>
            <a:xfrm>
              <a:off x="324307" y="49570"/>
              <a:ext cx="1123618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Validate Concrete Data</a:t>
              </a:r>
            </a:p>
          </p:txBody>
        </p:sp>
      </p:grpSp>
      <p:sp>
        <p:nvSpPr>
          <p:cNvPr id="6124" name="Straight Arrow Connector 8"/>
          <p:cNvSpPr/>
          <p:nvPr/>
        </p:nvSpPr>
        <p:spPr>
          <a:xfrm flipV="1">
            <a:off x="6724960" y="3408177"/>
            <a:ext cx="1" cy="321442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5" name="Straight Arrow Connector 37"/>
          <p:cNvSpPr/>
          <p:nvPr/>
        </p:nvSpPr>
        <p:spPr>
          <a:xfrm>
            <a:off x="5497847" y="3456756"/>
            <a:ext cx="1" cy="317367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6" name="Straight Arrow Connector 40"/>
          <p:cNvSpPr/>
          <p:nvPr/>
        </p:nvSpPr>
        <p:spPr>
          <a:xfrm flipH="1" flipV="1">
            <a:off x="7367155" y="4260273"/>
            <a:ext cx="366666" cy="258705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7" name="Straight Arrow Connector 41"/>
          <p:cNvSpPr/>
          <p:nvPr/>
        </p:nvSpPr>
        <p:spPr>
          <a:xfrm>
            <a:off x="6984496" y="4600078"/>
            <a:ext cx="302220" cy="260113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8" name="Straight Arrow Connector 46"/>
          <p:cNvSpPr/>
          <p:nvPr/>
        </p:nvSpPr>
        <p:spPr>
          <a:xfrm>
            <a:off x="8987259" y="5383343"/>
            <a:ext cx="364049" cy="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9" name="Straight Arrow Connector 48"/>
          <p:cNvSpPr/>
          <p:nvPr/>
        </p:nvSpPr>
        <p:spPr>
          <a:xfrm flipH="1" flipV="1">
            <a:off x="8987259" y="4900123"/>
            <a:ext cx="364049" cy="4757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0" name="Straight Arrow Connector 52"/>
          <p:cNvSpPr/>
          <p:nvPr/>
        </p:nvSpPr>
        <p:spPr>
          <a:xfrm>
            <a:off x="2620409" y="5341854"/>
            <a:ext cx="364049" cy="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1" name="Straight Arrow Connector 53"/>
          <p:cNvSpPr/>
          <p:nvPr/>
        </p:nvSpPr>
        <p:spPr>
          <a:xfrm flipH="1" flipV="1">
            <a:off x="2620409" y="4858634"/>
            <a:ext cx="364049" cy="4757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2" name="Straight Arrow Connector 54"/>
          <p:cNvSpPr/>
          <p:nvPr/>
        </p:nvSpPr>
        <p:spPr>
          <a:xfrm flipH="1">
            <a:off x="4658864" y="4624378"/>
            <a:ext cx="384635" cy="30480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3" name="Straight Arrow Connector 55"/>
          <p:cNvSpPr/>
          <p:nvPr/>
        </p:nvSpPr>
        <p:spPr>
          <a:xfrm flipV="1">
            <a:off x="4392641" y="4316759"/>
            <a:ext cx="423634" cy="319240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4" name="TextBox 61"/>
          <p:cNvSpPr txBox="1"/>
          <p:nvPr/>
        </p:nvSpPr>
        <p:spPr>
          <a:xfrm>
            <a:off x="7014977" y="5661814"/>
            <a:ext cx="230229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Abstract Specification</a:t>
            </a:r>
          </a:p>
        </p:txBody>
      </p:sp>
      <p:sp>
        <p:nvSpPr>
          <p:cNvPr id="6135" name="TextBox 62"/>
          <p:cNvSpPr txBox="1"/>
          <p:nvPr/>
        </p:nvSpPr>
        <p:spPr>
          <a:xfrm>
            <a:off x="2474742" y="5680455"/>
            <a:ext cx="265814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Concrete Implementation</a:t>
            </a:r>
          </a:p>
        </p:txBody>
      </p:sp>
      <p:sp>
        <p:nvSpPr>
          <p:cNvPr id="6136" name="TextBox 5"/>
          <p:cNvSpPr txBox="1"/>
          <p:nvPr/>
        </p:nvSpPr>
        <p:spPr>
          <a:xfrm>
            <a:off x="7327505" y="3781807"/>
            <a:ext cx="4132226" cy="711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All names are accountable in a well-defined </a:t>
            </a:r>
            <a:r>
              <a:rPr>
                <a:solidFill>
                  <a:srgbClr val="FF0000"/>
                </a:solidFill>
                <a:latin typeface="Academy Engraved LET Plain:1.0"/>
                <a:ea typeface="Academy Engraved LET Plain:1.0"/>
                <a:cs typeface="Academy Engraved LET Plain:1.0"/>
                <a:sym typeface="Academy Engraved LET Plain:1.0"/>
              </a:rPr>
              <a:t>Set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8" name="标题 1"/>
          <p:cNvSpPr txBox="1">
            <a:spLocks noGrp="1"/>
          </p:cNvSpPr>
          <p:nvPr>
            <p:ph type="title"/>
          </p:nvPr>
        </p:nvSpPr>
        <p:spPr>
          <a:xfrm>
            <a:off x="608380" y="270926"/>
            <a:ext cx="10980002" cy="468004"/>
          </a:xfrm>
          <a:prstGeom prst="rect">
            <a:avLst/>
          </a:prstGeom>
        </p:spPr>
        <p:txBody>
          <a:bodyPr/>
          <a:lstStyle/>
          <a:p>
            <a:pPr algn="ctr" defTabSz="378561">
              <a:defRPr sz="1079" b="1">
                <a:latin typeface="STXinwei"/>
                <a:ea typeface="STXinwei"/>
                <a:cs typeface="STXinwei"/>
                <a:sym typeface="STXinwei"/>
              </a:defRPr>
            </a:pPr>
            <a:r>
              <a:t>Contributions of AoS</a:t>
            </a:r>
            <a:br/>
            <a:r>
              <a:t>（Algebraically represent and reason about decisions across local and global system concerns）</a:t>
            </a:r>
          </a:p>
        </p:txBody>
      </p:sp>
      <p:sp>
        <p:nvSpPr>
          <p:cNvPr id="6139" name="内容占位符 2"/>
          <p:cNvSpPr txBox="1"/>
          <p:nvPr/>
        </p:nvSpPr>
        <p:spPr>
          <a:xfrm>
            <a:off x="585692" y="1097455"/>
            <a:ext cx="11096788" cy="2148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500"/>
              </a:spcBef>
              <a:buClr>
                <a:srgbClr val="990000"/>
              </a:buClr>
              <a:buSzPct val="75000"/>
              <a:buChar char="■"/>
              <a:defRPr sz="17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AoS offered an </a:t>
            </a:r>
            <a:r>
              <a:rPr>
                <a:solidFill>
                  <a:srgbClr val="FF0000"/>
                </a:solidFill>
              </a:rPr>
              <a:t>Inter-Disciplinary, Multi-Scale </a:t>
            </a:r>
            <a:r>
              <a:t>algebraic system modeling method to enable data interoperability in any abstract systems.：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7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Sound Method：Soundness is guaranteed by closure properties of automated model constructions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7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Appropriate Precisions：Define DSL according to precision requirements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7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Terminable Exhaustion: Every search space is bounded in finite space。</a:t>
            </a:r>
          </a:p>
        </p:txBody>
      </p:sp>
      <p:sp>
        <p:nvSpPr>
          <p:cNvPr id="6192" name="Straight Arrow Connector 4"/>
          <p:cNvSpPr/>
          <p:nvPr/>
        </p:nvSpPr>
        <p:spPr>
          <a:xfrm>
            <a:off x="7625937" y="4528701"/>
            <a:ext cx="413582" cy="647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43" name="Oval 6"/>
          <p:cNvGrpSpPr/>
          <p:nvPr/>
        </p:nvGrpSpPr>
        <p:grpSpPr>
          <a:xfrm>
            <a:off x="7445868" y="5186753"/>
            <a:ext cx="1563013" cy="566129"/>
            <a:chOff x="0" y="0"/>
            <a:chExt cx="1563012" cy="566127"/>
          </a:xfrm>
        </p:grpSpPr>
        <p:sp>
          <p:nvSpPr>
            <p:cNvPr id="6141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42" name="AoS"/>
            <p:cNvSpPr/>
            <p:nvPr/>
          </p:nvSpPr>
          <p:spPr>
            <a:xfrm>
              <a:off x="293668" y="283063"/>
              <a:ext cx="9756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AoS</a:t>
              </a:r>
            </a:p>
          </p:txBody>
        </p:sp>
      </p:grpSp>
      <p:grpSp>
        <p:nvGrpSpPr>
          <p:cNvPr id="6146" name="Oval 7"/>
          <p:cNvGrpSpPr/>
          <p:nvPr/>
        </p:nvGrpSpPr>
        <p:grpSpPr>
          <a:xfrm>
            <a:off x="6664362" y="3963870"/>
            <a:ext cx="1563014" cy="566129"/>
            <a:chOff x="0" y="0"/>
            <a:chExt cx="1563012" cy="566127"/>
          </a:xfrm>
        </p:grpSpPr>
        <p:sp>
          <p:nvSpPr>
            <p:cNvPr id="6144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45" name="System Knowledge"/>
            <p:cNvSpPr/>
            <p:nvPr/>
          </p:nvSpPr>
          <p:spPr>
            <a:xfrm>
              <a:off x="280968" y="283064"/>
              <a:ext cx="100107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3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System Knowledge</a:t>
              </a:r>
            </a:p>
          </p:txBody>
        </p:sp>
      </p:grpSp>
      <p:grpSp>
        <p:nvGrpSpPr>
          <p:cNvPr id="6149" name="Oval 10"/>
          <p:cNvGrpSpPr/>
          <p:nvPr/>
        </p:nvGrpSpPr>
        <p:grpSpPr>
          <a:xfrm>
            <a:off x="8118926" y="4192930"/>
            <a:ext cx="1604175" cy="954123"/>
            <a:chOff x="0" y="0"/>
            <a:chExt cx="1604173" cy="954122"/>
          </a:xfrm>
        </p:grpSpPr>
        <p:sp>
          <p:nvSpPr>
            <p:cNvPr id="6147" name="Oval"/>
            <p:cNvSpPr/>
            <p:nvPr/>
          </p:nvSpPr>
          <p:spPr>
            <a:xfrm>
              <a:off x="0" y="186542"/>
              <a:ext cx="1604174" cy="58103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48" name="Systems Engineering"/>
            <p:cNvSpPr txBox="1"/>
            <p:nvPr/>
          </p:nvSpPr>
          <p:spPr>
            <a:xfrm>
              <a:off x="288367" y="0"/>
              <a:ext cx="1027439" cy="954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3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Systems Engineering</a:t>
              </a:r>
            </a:p>
          </p:txBody>
        </p:sp>
      </p:grpSp>
      <p:sp>
        <p:nvSpPr>
          <p:cNvPr id="6193" name="Straight Arrow Connector 13"/>
          <p:cNvSpPr/>
          <p:nvPr/>
        </p:nvSpPr>
        <p:spPr>
          <a:xfrm>
            <a:off x="8452908" y="4960511"/>
            <a:ext cx="348377" cy="226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53" name="Oval 21"/>
          <p:cNvGrpSpPr/>
          <p:nvPr/>
        </p:nvGrpSpPr>
        <p:grpSpPr>
          <a:xfrm>
            <a:off x="7427275" y="3278099"/>
            <a:ext cx="1563013" cy="566129"/>
            <a:chOff x="0" y="42056"/>
            <a:chExt cx="1563012" cy="566127"/>
          </a:xfrm>
        </p:grpSpPr>
        <p:sp>
          <p:nvSpPr>
            <p:cNvPr id="6151" name="Oval"/>
            <p:cNvSpPr/>
            <p:nvPr/>
          </p:nvSpPr>
          <p:spPr>
            <a:xfrm>
              <a:off x="0" y="42056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52" name="Real System"/>
            <p:cNvSpPr/>
            <p:nvPr/>
          </p:nvSpPr>
          <p:spPr>
            <a:xfrm>
              <a:off x="280968" y="325120"/>
              <a:ext cx="10010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Real System</a:t>
              </a:r>
            </a:p>
          </p:txBody>
        </p:sp>
      </p:grpSp>
      <p:sp>
        <p:nvSpPr>
          <p:cNvPr id="6194" name="Straight Arrow Connector 22"/>
          <p:cNvSpPr/>
          <p:nvPr/>
        </p:nvSpPr>
        <p:spPr>
          <a:xfrm>
            <a:off x="7744284" y="3811071"/>
            <a:ext cx="45719" cy="167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195" name="Straight Arrow Connector 26"/>
          <p:cNvSpPr/>
          <p:nvPr/>
        </p:nvSpPr>
        <p:spPr>
          <a:xfrm>
            <a:off x="8417513" y="3886124"/>
            <a:ext cx="383772" cy="493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196" name="Straight Arrow Connector 31"/>
          <p:cNvSpPr/>
          <p:nvPr/>
        </p:nvSpPr>
        <p:spPr>
          <a:xfrm>
            <a:off x="8068204" y="4425413"/>
            <a:ext cx="214350" cy="61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59" name="Oval 46"/>
          <p:cNvGrpSpPr/>
          <p:nvPr/>
        </p:nvGrpSpPr>
        <p:grpSpPr>
          <a:xfrm>
            <a:off x="6871272" y="6086514"/>
            <a:ext cx="2712203" cy="566129"/>
            <a:chOff x="0" y="0"/>
            <a:chExt cx="2712202" cy="566127"/>
          </a:xfrm>
        </p:grpSpPr>
        <p:sp>
          <p:nvSpPr>
            <p:cNvPr id="6157" name="Oval"/>
            <p:cNvSpPr/>
            <p:nvPr/>
          </p:nvSpPr>
          <p:spPr>
            <a:xfrm>
              <a:off x="0" y="0"/>
              <a:ext cx="271220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58" name="Namespaces"/>
            <p:cNvSpPr/>
            <p:nvPr/>
          </p:nvSpPr>
          <p:spPr>
            <a:xfrm>
              <a:off x="449262" y="283064"/>
              <a:ext cx="181367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AFABAB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AFABAB"/>
                  </a:solidFill>
                </a:rPr>
                <a:t>Namespaces</a:t>
              </a:r>
            </a:p>
          </p:txBody>
        </p:sp>
      </p:grpSp>
      <p:sp>
        <p:nvSpPr>
          <p:cNvPr id="6197" name="Straight Arrow Connector 47"/>
          <p:cNvSpPr/>
          <p:nvPr/>
        </p:nvSpPr>
        <p:spPr>
          <a:xfrm>
            <a:off x="8227374" y="5771746"/>
            <a:ext cx="1" cy="308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65" name="Oval 115"/>
          <p:cNvGrpSpPr/>
          <p:nvPr/>
        </p:nvGrpSpPr>
        <p:grpSpPr>
          <a:xfrm>
            <a:off x="2276252" y="4017888"/>
            <a:ext cx="1563013" cy="566129"/>
            <a:chOff x="0" y="0"/>
            <a:chExt cx="1563012" cy="566127"/>
          </a:xfrm>
        </p:grpSpPr>
        <p:sp>
          <p:nvSpPr>
            <p:cNvPr id="6163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64" name="System Knowledge"/>
            <p:cNvSpPr/>
            <p:nvPr/>
          </p:nvSpPr>
          <p:spPr>
            <a:xfrm>
              <a:off x="280968" y="283064"/>
              <a:ext cx="100107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System Knowledge</a:t>
              </a:r>
            </a:p>
          </p:txBody>
        </p:sp>
      </p:grpSp>
      <p:grpSp>
        <p:nvGrpSpPr>
          <p:cNvPr id="6168" name="Oval 116"/>
          <p:cNvGrpSpPr/>
          <p:nvPr/>
        </p:nvGrpSpPr>
        <p:grpSpPr>
          <a:xfrm>
            <a:off x="3730816" y="4479046"/>
            <a:ext cx="1563013" cy="566129"/>
            <a:chOff x="0" y="0"/>
            <a:chExt cx="1563012" cy="566127"/>
          </a:xfrm>
        </p:grpSpPr>
        <p:sp>
          <p:nvSpPr>
            <p:cNvPr id="6166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67" name="Systems Engineering"/>
            <p:cNvSpPr/>
            <p:nvPr/>
          </p:nvSpPr>
          <p:spPr>
            <a:xfrm>
              <a:off x="280968" y="283064"/>
              <a:ext cx="10010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200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Systems Engineering</a:t>
              </a:r>
            </a:p>
          </p:txBody>
        </p:sp>
      </p:grpSp>
      <p:grpSp>
        <p:nvGrpSpPr>
          <p:cNvPr id="6171" name="Oval 118"/>
          <p:cNvGrpSpPr/>
          <p:nvPr/>
        </p:nvGrpSpPr>
        <p:grpSpPr>
          <a:xfrm>
            <a:off x="3039165" y="3332119"/>
            <a:ext cx="1563013" cy="566129"/>
            <a:chOff x="0" y="42056"/>
            <a:chExt cx="1563012" cy="566127"/>
          </a:xfrm>
        </p:grpSpPr>
        <p:sp>
          <p:nvSpPr>
            <p:cNvPr id="6169" name="Oval"/>
            <p:cNvSpPr/>
            <p:nvPr/>
          </p:nvSpPr>
          <p:spPr>
            <a:xfrm>
              <a:off x="0" y="42056"/>
              <a:ext cx="1563013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70" name="Real System"/>
            <p:cNvSpPr/>
            <p:nvPr/>
          </p:nvSpPr>
          <p:spPr>
            <a:xfrm>
              <a:off x="280968" y="325120"/>
              <a:ext cx="10010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Real System</a:t>
              </a:r>
            </a:p>
          </p:txBody>
        </p:sp>
      </p:grpSp>
      <p:sp>
        <p:nvSpPr>
          <p:cNvPr id="6200" name="Straight Arrow Connector 119"/>
          <p:cNvSpPr/>
          <p:nvPr/>
        </p:nvSpPr>
        <p:spPr>
          <a:xfrm>
            <a:off x="3356149" y="3940144"/>
            <a:ext cx="103006" cy="92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201" name="Straight Arrow Connector 120"/>
          <p:cNvSpPr/>
          <p:nvPr/>
        </p:nvSpPr>
        <p:spPr>
          <a:xfrm>
            <a:off x="4016638" y="3940144"/>
            <a:ext cx="325176" cy="539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202" name="Straight Arrow Connector 121"/>
          <p:cNvSpPr/>
          <p:nvPr/>
        </p:nvSpPr>
        <p:spPr>
          <a:xfrm>
            <a:off x="3655417" y="4490435"/>
            <a:ext cx="259543" cy="82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77" name="Oval 122"/>
          <p:cNvGrpSpPr/>
          <p:nvPr/>
        </p:nvGrpSpPr>
        <p:grpSpPr>
          <a:xfrm>
            <a:off x="2464230" y="6128367"/>
            <a:ext cx="2712206" cy="566129"/>
            <a:chOff x="0" y="42056"/>
            <a:chExt cx="2712204" cy="566127"/>
          </a:xfrm>
        </p:grpSpPr>
        <p:sp>
          <p:nvSpPr>
            <p:cNvPr id="6175" name="Oval"/>
            <p:cNvSpPr/>
            <p:nvPr/>
          </p:nvSpPr>
          <p:spPr>
            <a:xfrm>
              <a:off x="0" y="42056"/>
              <a:ext cx="2712205" cy="566128"/>
            </a:xfrm>
            <a:prstGeom prst="ellipse">
              <a:avLst/>
            </a:prstGeom>
            <a:noFill/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76" name="Abstract Systems"/>
            <p:cNvSpPr/>
            <p:nvPr/>
          </p:nvSpPr>
          <p:spPr>
            <a:xfrm>
              <a:off x="449262" y="325120"/>
              <a:ext cx="18136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Abstract Systems</a:t>
              </a:r>
            </a:p>
          </p:txBody>
        </p:sp>
      </p:grpSp>
      <p:sp>
        <p:nvSpPr>
          <p:cNvPr id="6203" name="Straight Arrow Connector 124"/>
          <p:cNvSpPr/>
          <p:nvPr/>
        </p:nvSpPr>
        <p:spPr>
          <a:xfrm>
            <a:off x="3161384" y="4587744"/>
            <a:ext cx="541475" cy="1498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204" name="Straight Arrow Connector 125"/>
          <p:cNvSpPr/>
          <p:nvPr/>
        </p:nvSpPr>
        <p:spPr>
          <a:xfrm>
            <a:off x="3956740" y="5048070"/>
            <a:ext cx="435606" cy="1038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5B9BD5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82" name="Right Arrow 126"/>
          <p:cNvGrpSpPr/>
          <p:nvPr/>
        </p:nvGrpSpPr>
        <p:grpSpPr>
          <a:xfrm>
            <a:off x="5348744" y="4315121"/>
            <a:ext cx="1432430" cy="593126"/>
            <a:chOff x="0" y="0"/>
            <a:chExt cx="1432429" cy="593124"/>
          </a:xfrm>
        </p:grpSpPr>
        <p:sp>
          <p:nvSpPr>
            <p:cNvPr id="6180" name="Arrow"/>
            <p:cNvSpPr/>
            <p:nvPr/>
          </p:nvSpPr>
          <p:spPr>
            <a:xfrm>
              <a:off x="0" y="0"/>
              <a:ext cx="1432430" cy="59312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5B9BD5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81" name="Contribution"/>
            <p:cNvSpPr txBox="1"/>
            <p:nvPr/>
          </p:nvSpPr>
          <p:spPr>
            <a:xfrm>
              <a:off x="52070" y="142892"/>
              <a:ext cx="118000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Contribution</a:t>
              </a:r>
            </a:p>
          </p:txBody>
        </p:sp>
      </p:grpSp>
      <p:sp>
        <p:nvSpPr>
          <p:cNvPr id="6205" name="Straight Arrow Connector 33"/>
          <p:cNvSpPr/>
          <p:nvPr/>
        </p:nvSpPr>
        <p:spPr>
          <a:xfrm>
            <a:off x="3233454" y="4583085"/>
            <a:ext cx="408318" cy="655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6350">
            <a:solidFill>
              <a:srgbClr val="BFBFB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86" name="Oval 34"/>
          <p:cNvGrpSpPr/>
          <p:nvPr/>
        </p:nvGrpSpPr>
        <p:grpSpPr>
          <a:xfrm>
            <a:off x="3043569" y="5250048"/>
            <a:ext cx="1563013" cy="566129"/>
            <a:chOff x="0" y="0"/>
            <a:chExt cx="1563012" cy="566127"/>
          </a:xfrm>
        </p:grpSpPr>
        <p:sp>
          <p:nvSpPr>
            <p:cNvPr id="6184" name="Oval"/>
            <p:cNvSpPr/>
            <p:nvPr/>
          </p:nvSpPr>
          <p:spPr>
            <a:xfrm>
              <a:off x="0" y="0"/>
              <a:ext cx="1563013" cy="566128"/>
            </a:xfrm>
            <a:prstGeom prst="ellipse">
              <a:avLst/>
            </a:prstGeom>
            <a:noFill/>
            <a:ln w="38100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888888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185" name="Interoperability"/>
            <p:cNvSpPr/>
            <p:nvPr/>
          </p:nvSpPr>
          <p:spPr>
            <a:xfrm>
              <a:off x="293668" y="283063"/>
              <a:ext cx="97567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000">
                  <a:solidFill>
                    <a:srgbClr val="888888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pPr>
                <a:defRPr sz="1800"/>
              </a:pPr>
              <a:r>
                <a:rPr sz="1000"/>
                <a:t>Interoperability</a:t>
              </a:r>
            </a:p>
          </p:txBody>
        </p:sp>
      </p:grpSp>
      <p:sp>
        <p:nvSpPr>
          <p:cNvPr id="6206" name="Straight Arrow Connector 35"/>
          <p:cNvSpPr/>
          <p:nvPr/>
        </p:nvSpPr>
        <p:spPr>
          <a:xfrm>
            <a:off x="4080690" y="5037283"/>
            <a:ext cx="186352" cy="209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BFBFB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207" name="Straight Arrow Connector 36"/>
          <p:cNvSpPr/>
          <p:nvPr/>
        </p:nvSpPr>
        <p:spPr>
          <a:xfrm>
            <a:off x="3822088" y="5835042"/>
            <a:ext cx="1357" cy="251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6350">
            <a:solidFill>
              <a:srgbClr val="BFBFB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91" name="Group 37"/>
          <p:cNvGrpSpPr/>
          <p:nvPr/>
        </p:nvGrpSpPr>
        <p:grpSpPr>
          <a:xfrm>
            <a:off x="10033737" y="4893390"/>
            <a:ext cx="1017289" cy="1233828"/>
            <a:chOff x="0" y="0"/>
            <a:chExt cx="1017288" cy="1233827"/>
          </a:xfrm>
        </p:grpSpPr>
        <p:pic>
          <p:nvPicPr>
            <p:cNvPr id="6189" name="Picture 38" descr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017289" cy="10172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90" name="TextBox 39"/>
            <p:cNvSpPr txBox="1"/>
            <p:nvPr/>
          </p:nvSpPr>
          <p:spPr>
            <a:xfrm>
              <a:off x="222461" y="675116"/>
              <a:ext cx="673098" cy="55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Personal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Knowledge</a:t>
              </a:r>
            </a:p>
            <a:p>
              <a:pPr>
                <a:def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Container</a:t>
              </a:r>
            </a:p>
          </p:txBody>
        </p:sp>
      </p:grp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9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030" y="2268207"/>
            <a:ext cx="3924301" cy="3327401"/>
          </a:xfrm>
          <a:prstGeom prst="rect">
            <a:avLst/>
          </a:prstGeom>
          <a:ln w="12700">
            <a:miter lim="400000"/>
          </a:ln>
        </p:spPr>
      </p:pic>
      <p:sp>
        <p:nvSpPr>
          <p:cNvPr id="6210" name="Google Shape;154;p31"/>
          <p:cNvSpPr txBox="1">
            <a:spLocks noGrp="1"/>
          </p:cNvSpPr>
          <p:nvPr>
            <p:ph type="title"/>
          </p:nvPr>
        </p:nvSpPr>
        <p:spPr>
          <a:xfrm>
            <a:off x="417980" y="252800"/>
            <a:ext cx="11360802" cy="763600"/>
          </a:xfrm>
          <a:prstGeom prst="rect">
            <a:avLst/>
          </a:prstGeom>
        </p:spPr>
        <p:txBody>
          <a:bodyPr lIns="121899" tIns="121899" rIns="121899" bIns="121899"/>
          <a:lstStyle>
            <a:lvl1pPr algn="ctr" defTabSz="914331">
              <a:defRPr sz="21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Governing System Complexity must surpass the three-entangled Requirements</a:t>
            </a:r>
          </a:p>
        </p:txBody>
      </p:sp>
      <p:sp>
        <p:nvSpPr>
          <p:cNvPr id="6211" name="Google Shape;156;p31"/>
          <p:cNvSpPr txBox="1"/>
          <p:nvPr/>
        </p:nvSpPr>
        <p:spPr>
          <a:xfrm>
            <a:off x="4800181" y="1032236"/>
            <a:ext cx="2596401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4"/>
              </a:defRPr>
            </a:lvl1pPr>
          </a:lstStyle>
          <a:p>
            <a:pPr>
              <a:defRPr u="none">
                <a:solidFill>
                  <a:srgbClr val="0B5394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Soundness</a:t>
            </a:r>
          </a:p>
        </p:txBody>
      </p:sp>
      <p:sp>
        <p:nvSpPr>
          <p:cNvPr id="6212" name="Google Shape;157;p31"/>
          <p:cNvSpPr txBox="1"/>
          <p:nvPr/>
        </p:nvSpPr>
        <p:spPr>
          <a:xfrm>
            <a:off x="1623280" y="4419059"/>
            <a:ext cx="2282063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5"/>
              </a:defRPr>
            </a:lvl1pPr>
          </a:lstStyle>
          <a:p>
            <a:pPr>
              <a:defRPr u="none">
                <a:solidFill>
                  <a:srgbClr val="1C4587"/>
                </a:solidFill>
                <a:uFillTx/>
              </a:defRPr>
            </a:pPr>
            <a:r>
              <a:rPr u="sng" dirty="0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Precision</a:t>
            </a:r>
          </a:p>
        </p:txBody>
      </p:sp>
      <p:sp>
        <p:nvSpPr>
          <p:cNvPr id="6213" name="Google Shape;158;p31"/>
          <p:cNvSpPr txBox="1"/>
          <p:nvPr/>
        </p:nvSpPr>
        <p:spPr>
          <a:xfrm>
            <a:off x="8151968" y="4416390"/>
            <a:ext cx="2759650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899" tIns="121899" rIns="121899" bIns="121899" anchor="ctr">
            <a:spAutoFit/>
          </a:bodyPr>
          <a:lstStyle>
            <a:lvl1pPr algn="ctr">
              <a:defRPr sz="32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Lato"/>
                <a:ea typeface="Lato"/>
                <a:cs typeface="Lato"/>
                <a:sym typeface="Lato"/>
                <a:hlinkClick r:id="rId6"/>
              </a:defRPr>
            </a:lvl1pPr>
          </a:lstStyle>
          <a:p>
            <a:pPr>
              <a:defRPr u="none">
                <a:solidFill>
                  <a:srgbClr val="1C4587"/>
                </a:solidFill>
                <a:uFillTx/>
              </a:defRPr>
            </a:pPr>
            <a:r>
              <a:rPr u="sng" dirty="0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6"/>
              </a:rPr>
              <a:t>Termination</a:t>
            </a:r>
          </a:p>
        </p:txBody>
      </p:sp>
      <p:sp>
        <p:nvSpPr>
          <p:cNvPr id="6214" name="TextBox 5"/>
          <p:cNvSpPr txBox="1"/>
          <p:nvPr/>
        </p:nvSpPr>
        <p:spPr>
          <a:xfrm>
            <a:off x="206626" y="5498177"/>
            <a:ext cx="615780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DSL defined using AoS can be customized to incorporate adequate precision.</a:t>
            </a:r>
          </a:p>
        </p:txBody>
      </p:sp>
      <p:sp>
        <p:nvSpPr>
          <p:cNvPr id="6215" name="TextBox 23"/>
          <p:cNvSpPr txBox="1"/>
          <p:nvPr/>
        </p:nvSpPr>
        <p:spPr>
          <a:xfrm>
            <a:off x="6977429" y="5277184"/>
            <a:ext cx="4783516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Make Decisions within bounded Computing Resources</a:t>
            </a:r>
          </a:p>
        </p:txBody>
      </p:sp>
      <p:sp>
        <p:nvSpPr>
          <p:cNvPr id="6216" name="TextBox 18"/>
          <p:cNvSpPr txBox="1"/>
          <p:nvPr/>
        </p:nvSpPr>
        <p:spPr>
          <a:xfrm>
            <a:off x="1556508" y="921549"/>
            <a:ext cx="3096044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The</a:t>
            </a:r>
            <a:r>
              <a:rPr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dirty="0"/>
              <a:t>Assumptions/Assertions of the System must be consistent with real world results</a:t>
            </a:r>
          </a:p>
        </p:txBody>
      </p:sp>
      <p:sp>
        <p:nvSpPr>
          <p:cNvPr id="6217" name="TextBox 12"/>
          <p:cNvSpPr txBox="1"/>
          <p:nvPr/>
        </p:nvSpPr>
        <p:spPr>
          <a:xfrm>
            <a:off x="7451024" y="960709"/>
            <a:ext cx="4289708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rPr dirty="0"/>
              <a:t>Based on Algebraic Closure, all models are generated using axiomatic rules, which allows the composed solutions to be testable according to the rules</a:t>
            </a:r>
            <a:r>
              <a:rPr lang="en-US" dirty="0"/>
              <a:t>, </a:t>
            </a:r>
            <a:r>
              <a:rPr dirty="0"/>
              <a:t>therefore satisfy</a:t>
            </a:r>
            <a:r>
              <a:rPr lang="en-US" dirty="0"/>
              <a:t> “</a:t>
            </a:r>
            <a:r>
              <a:rPr dirty="0"/>
              <a:t>soundness</a:t>
            </a:r>
            <a:r>
              <a:rPr lang="en-US" dirty="0"/>
              <a:t>”.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218" name="TextBox 13"/>
          <p:cNvSpPr txBox="1"/>
          <p:nvPr/>
        </p:nvSpPr>
        <p:spPr>
          <a:xfrm>
            <a:off x="593915" y="6105178"/>
            <a:ext cx="5492031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dirty="0"/>
              <a:t>All domains of data content must be representable in Partially Ordered </a:t>
            </a:r>
            <a:r>
              <a:rPr lang="en-US" dirty="0"/>
              <a:t>S</a:t>
            </a:r>
            <a:r>
              <a:rPr dirty="0"/>
              <a:t>et (</a:t>
            </a:r>
            <a:r>
              <a:rPr dirty="0" err="1"/>
              <a:t>POSet</a:t>
            </a:r>
            <a:r>
              <a:rPr dirty="0"/>
              <a:t>), which allows proper precisions to be systematically approximated based on </a:t>
            </a:r>
            <a:r>
              <a:rPr dirty="0" err="1"/>
              <a:t>POSet</a:t>
            </a:r>
            <a:r>
              <a:rPr dirty="0"/>
              <a:t> rules</a:t>
            </a:r>
            <a:r>
              <a:rPr lang="en-US" dirty="0"/>
              <a:t>.</a:t>
            </a:r>
            <a:endParaRPr dirty="0"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219" name="TextBox 14"/>
          <p:cNvSpPr txBox="1"/>
          <p:nvPr/>
        </p:nvSpPr>
        <p:spPr>
          <a:xfrm>
            <a:off x="7262411" y="5990550"/>
            <a:ext cx="4399667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POSets can be organized to avoid infinitely sized structures，in most cases, can guarantee terminability given modern computing tools.</a:t>
            </a:r>
          </a:p>
        </p:txBody>
      </p:sp>
      <p:grpSp>
        <p:nvGrpSpPr>
          <p:cNvPr id="6222" name="Oval 15"/>
          <p:cNvGrpSpPr/>
          <p:nvPr/>
        </p:nvGrpSpPr>
        <p:grpSpPr>
          <a:xfrm>
            <a:off x="8358075" y="2747966"/>
            <a:ext cx="2475605" cy="1605299"/>
            <a:chOff x="0" y="0"/>
            <a:chExt cx="2052462" cy="1605298"/>
          </a:xfrm>
        </p:grpSpPr>
        <p:sp>
          <p:nvSpPr>
            <p:cNvPr id="6220" name="Oval"/>
            <p:cNvSpPr/>
            <p:nvPr/>
          </p:nvSpPr>
          <p:spPr>
            <a:xfrm>
              <a:off x="-1" y="-1"/>
              <a:ext cx="2052464" cy="1605300"/>
            </a:xfrm>
            <a:prstGeom prst="ellipse">
              <a:avLst/>
            </a:prstGeom>
            <a:noFill/>
            <a:ln w="38100" cap="flat">
              <a:solidFill>
                <a:srgbClr val="0000C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endParaRPr/>
            </a:p>
          </p:txBody>
        </p:sp>
        <p:sp>
          <p:nvSpPr>
            <p:cNvPr id="6221" name="Abstract Properties"/>
            <p:cNvSpPr txBox="1"/>
            <p:nvPr/>
          </p:nvSpPr>
          <p:spPr>
            <a:xfrm>
              <a:off x="365346" y="477529"/>
              <a:ext cx="1321770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Abstract Properties</a:t>
              </a:r>
            </a:p>
          </p:txBody>
        </p:sp>
      </p:grpSp>
      <p:grpSp>
        <p:nvGrpSpPr>
          <p:cNvPr id="6225" name="Rectangle 19"/>
          <p:cNvGrpSpPr/>
          <p:nvPr/>
        </p:nvGrpSpPr>
        <p:grpSpPr>
          <a:xfrm>
            <a:off x="1556508" y="2743912"/>
            <a:ext cx="2437575" cy="1528777"/>
            <a:chOff x="0" y="0"/>
            <a:chExt cx="1779105" cy="1528776"/>
          </a:xfrm>
        </p:grpSpPr>
        <p:sp>
          <p:nvSpPr>
            <p:cNvPr id="6223" name="Rectangle"/>
            <p:cNvSpPr/>
            <p:nvPr/>
          </p:nvSpPr>
          <p:spPr>
            <a:xfrm>
              <a:off x="0" y="-1"/>
              <a:ext cx="1779106" cy="1528778"/>
            </a:xfrm>
            <a:prstGeom prst="rect">
              <a:avLst/>
            </a:prstGeom>
            <a:noFill/>
            <a:ln w="381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224" name="Concrete DSL Data Representation"/>
            <p:cNvSpPr txBox="1"/>
            <p:nvPr/>
          </p:nvSpPr>
          <p:spPr>
            <a:xfrm>
              <a:off x="64770" y="299567"/>
              <a:ext cx="1649567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rPr dirty="0"/>
                <a:t>Concrete DSL </a:t>
              </a:r>
              <a:endParaRPr lang="en-US" dirty="0"/>
            </a:p>
            <a:p>
              <a:r>
                <a:rPr dirty="0"/>
                <a:t>Data Representation</a:t>
              </a:r>
            </a:p>
          </p:txBody>
        </p:sp>
      </p:grpSp>
      <p:sp>
        <p:nvSpPr>
          <p:cNvPr id="2" name="Right Arrow 1">
            <a:extLst>
              <a:ext uri="{FF2B5EF4-FFF2-40B4-BE49-F238E27FC236}">
                <a16:creationId xmlns:a16="http://schemas.microsoft.com/office/drawing/2014/main" id="{2D8A2992-7C7C-064C-8A0B-D71BC395A911}"/>
              </a:ext>
            </a:extLst>
          </p:cNvPr>
          <p:cNvSpPr/>
          <p:nvPr/>
        </p:nvSpPr>
        <p:spPr>
          <a:xfrm>
            <a:off x="4355333" y="3770787"/>
            <a:ext cx="3715332" cy="733659"/>
          </a:xfrm>
          <a:prstGeom prst="rightArrow">
            <a:avLst/>
          </a:prstGeom>
          <a:solidFill>
            <a:srgbClr val="0070C0">
              <a:alpha val="50000"/>
            </a:srgbClr>
          </a:solidFill>
          <a:ln w="12700" cap="flat">
            <a:solidFill>
              <a:schemeClr val="bg1">
                <a:lumMod val="50000"/>
                <a:lumOff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𝛂</a:t>
            </a:r>
            <a:r>
              <a:rPr lang="en-US" altLang="zh-CN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Functor of Galois Connection</a:t>
            </a:r>
            <a:endParaRPr lang="en-TW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595B2BCF-DD9E-C740-8814-734FBA71C36E}"/>
              </a:ext>
            </a:extLst>
          </p:cNvPr>
          <p:cNvSpPr/>
          <p:nvPr/>
        </p:nvSpPr>
        <p:spPr>
          <a:xfrm>
            <a:off x="4355333" y="2851148"/>
            <a:ext cx="3715332" cy="733658"/>
          </a:xfrm>
          <a:prstGeom prst="leftArrow">
            <a:avLst/>
          </a:prstGeom>
          <a:solidFill>
            <a:srgbClr val="0070C0">
              <a:alpha val="50000"/>
            </a:srgbClr>
          </a:solidFill>
          <a:ln w="12700" cap="flat">
            <a:solidFill>
              <a:schemeClr val="bg1">
                <a:lumMod val="50000"/>
                <a:lumOff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𝛄</a:t>
            </a:r>
            <a:r>
              <a:rPr lang="en-US" altLang="zh-CN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Functor of Galois Connection</a:t>
            </a:r>
            <a:endParaRPr lang="en-TW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2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3"/>
          </a:xfrm>
          <a:prstGeom prst="rect">
            <a:avLst/>
          </a:prstGeom>
        </p:spPr>
        <p:txBody>
          <a:bodyPr/>
          <a:lstStyle/>
          <a:p>
            <a:pPr algn="ctr" defTabSz="841247">
              <a:defRPr sz="2000" b="1">
                <a:latin typeface="STXinwei"/>
                <a:ea typeface="STXinwei"/>
                <a:cs typeface="STXinwei"/>
                <a:sym typeface="STXinwei"/>
              </a:defRPr>
            </a:pPr>
            <a:r>
              <a:t>Next Step： Incorporate AoS into PKC</a:t>
            </a:r>
          </a:p>
        </p:txBody>
      </p:sp>
      <p:pic>
        <p:nvPicPr>
          <p:cNvPr id="623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94" y="4277359"/>
            <a:ext cx="3071634" cy="1958090"/>
          </a:xfrm>
          <a:prstGeom prst="rect">
            <a:avLst/>
          </a:prstGeom>
          <a:ln w="12700">
            <a:miter lim="400000"/>
          </a:ln>
        </p:spPr>
      </p:pic>
      <p:sp>
        <p:nvSpPr>
          <p:cNvPr id="6234" name="TextBox 4"/>
          <p:cNvSpPr txBox="1"/>
          <p:nvPr/>
        </p:nvSpPr>
        <p:spPr>
          <a:xfrm>
            <a:off x="1773538" y="6248548"/>
            <a:ext cx="1590748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Prof. Cousot and Koo in 2005</a:t>
            </a:r>
          </a:p>
        </p:txBody>
      </p:sp>
      <p:sp>
        <p:nvSpPr>
          <p:cNvPr id="6235" name="内容占位符 2"/>
          <p:cNvSpPr txBox="1"/>
          <p:nvPr/>
        </p:nvSpPr>
        <p:spPr>
          <a:xfrm>
            <a:off x="937076" y="846652"/>
            <a:ext cx="11096788" cy="2535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Adopt Cloud Native architecture for hardware and software solutions，Use AoS to create a </a:t>
            </a:r>
            <a:r>
              <a:rPr>
                <a:solidFill>
                  <a:srgbClr val="FF0000"/>
                </a:solidFill>
              </a:rPr>
              <a:t>Standardized Workflow </a:t>
            </a:r>
            <a:r>
              <a:t>that will run on Edge and super computing devices.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  <a:p>
            <a:pPr marL="571500" indent="-5715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rPr sz="2000">
                <a:latin typeface="+mj-lt"/>
                <a:ea typeface="+mj-ea"/>
                <a:cs typeface="+mj-cs"/>
                <a:sym typeface="Calibri"/>
              </a:rPr>
              <a:t>Based on </a:t>
            </a:r>
            <a:r>
              <a:t>Abstract</a:t>
            </a:r>
            <a:r>
              <a:rPr baseline="30000"/>
              <a:t>2</a:t>
            </a:r>
            <a:r>
              <a:t> Interpretation（A</a:t>
            </a:r>
            <a:r>
              <a:rPr baseline="30000"/>
              <a:t>2</a:t>
            </a:r>
            <a:r>
              <a:t>I）/Meta Abstract Interpreter to complete the computing kernel of </a:t>
            </a:r>
            <a:r>
              <a:rPr>
                <a:solidFill>
                  <a:srgbClr val="FF0000"/>
                </a:solidFill>
              </a:rPr>
              <a:t>AoS</a:t>
            </a:r>
            <a:r>
              <a:t>。</a:t>
            </a:r>
          </a:p>
          <a:p>
            <a:pPr marL="457200" indent="-457200" defTabSz="801687">
              <a:lnSpc>
                <a:spcPct val="150000"/>
              </a:lnSpc>
              <a:spcBef>
                <a:spcPts val="300"/>
              </a:spcBef>
              <a:buClr>
                <a:srgbClr val="990000"/>
              </a:buClr>
              <a:buSzPct val="75000"/>
              <a:buChar char="■"/>
              <a:defRPr sz="16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Create training courses to enable more people to use AoS and PKC.</a:t>
            </a:r>
            <a:endParaRPr sz="2000"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6238" name="Group 8"/>
          <p:cNvGrpSpPr/>
          <p:nvPr/>
        </p:nvGrpSpPr>
        <p:grpSpPr>
          <a:xfrm>
            <a:off x="4530726" y="4255663"/>
            <a:ext cx="3268384" cy="2246802"/>
            <a:chOff x="0" y="0"/>
            <a:chExt cx="3268383" cy="2246801"/>
          </a:xfrm>
        </p:grpSpPr>
        <p:pic>
          <p:nvPicPr>
            <p:cNvPr id="6236" name="Picture 1" descr="Picture 1">
              <a:hlinkClick r:id="rId3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268384" cy="2246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237" name="TextBox 2"/>
            <p:cNvSpPr txBox="1"/>
            <p:nvPr/>
          </p:nvSpPr>
          <p:spPr>
            <a:xfrm>
              <a:off x="787081" y="1258453"/>
              <a:ext cx="1293911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u="sng">
                  <a:solidFill>
                    <a:srgbClr val="C7000B"/>
                  </a:solidFill>
                  <a:uFill>
                    <a:solidFill>
                      <a:srgbClr val="C7000B"/>
                    </a:solidFill>
                  </a:uFill>
                  <a:latin typeface="+mj-lt"/>
                  <a:ea typeface="+mj-ea"/>
                  <a:cs typeface="+mj-cs"/>
                  <a:sym typeface="Calibri"/>
                  <a:hlinkClick r:id="rId3"/>
                </a:defRPr>
              </a:lvl1pPr>
            </a:lstStyle>
            <a:p>
              <a:pPr>
                <a:defRPr u="none">
                  <a:solidFill>
                    <a:srgbClr val="000000"/>
                  </a:solidFill>
                  <a:uFillTx/>
                </a:defRPr>
              </a:pPr>
              <a:r>
                <a:rPr u="sng">
                  <a:solidFill>
                    <a:srgbClr val="C7000B"/>
                  </a:solidFill>
                  <a:uFill>
                    <a:solidFill>
                      <a:srgbClr val="C7000B"/>
                    </a:solidFill>
                  </a:uFill>
                  <a:hlinkClick r:id="rId3"/>
                </a:rPr>
                <a:t>Youtube Link</a:t>
              </a:r>
            </a:p>
          </p:txBody>
        </p:sp>
      </p:grpSp>
      <p:pic>
        <p:nvPicPr>
          <p:cNvPr id="6239" name="Google Shape;1501;gefda211ec9_2_945" descr="Google Shape;1501;gefda211ec9_2_9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007" y="4738721"/>
            <a:ext cx="2825804" cy="1920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0" name="Google Shape;1491;gefda211ec9_2_911" descr="Google Shape;1491;gefda211ec9_2_9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6602" y="4255663"/>
            <a:ext cx="2021343" cy="1556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" name="标题 1"/>
          <p:cNvSpPr txBox="1">
            <a:spLocks noGrp="1"/>
          </p:cNvSpPr>
          <p:nvPr>
            <p:ph type="title"/>
          </p:nvPr>
        </p:nvSpPr>
        <p:spPr>
          <a:xfrm>
            <a:off x="608380" y="320670"/>
            <a:ext cx="10980002" cy="468001"/>
          </a:xfrm>
          <a:prstGeom prst="rect">
            <a:avLst/>
          </a:prstGeom>
        </p:spPr>
        <p:txBody>
          <a:bodyPr/>
          <a:lstStyle>
            <a:lvl1pPr algn="ctr" defTabSz="832104">
              <a:defRPr sz="2184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Decision Support Mechanisms are scattered across many models of computation</a:t>
            </a:r>
          </a:p>
        </p:txBody>
      </p:sp>
      <p:graphicFrame>
        <p:nvGraphicFramePr>
          <p:cNvPr id="5182" name="Table"/>
          <p:cNvGraphicFramePr/>
          <p:nvPr>
            <p:extLst>
              <p:ext uri="{D42A27DB-BD31-4B8C-83A1-F6EECF244321}">
                <p14:modId xmlns:p14="http://schemas.microsoft.com/office/powerpoint/2010/main" val="3657306296"/>
              </p:ext>
            </p:extLst>
          </p:nvPr>
        </p:nvGraphicFramePr>
        <p:xfrm>
          <a:off x="285750" y="1982574"/>
          <a:ext cx="11458572" cy="4610988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1992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522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/>
                      </a:pPr>
                      <a:endParaRPr/>
                    </a:p>
                  </a:txBody>
                  <a:tcPr marL="25400" marR="25400" marT="25400" marB="25400" anchor="ctr" horzOverflow="overflow">
                    <a:lnL w="6350">
                      <a:solidFill>
                        <a:srgbClr val="1D1D1A"/>
                      </a:solidFill>
                      <a:miter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Algebra of Systems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1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Discrete Model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Dynamics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1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Probability Reasoning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1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Expert Rules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Category Theory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6637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100" b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Proof Assistants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Operands (Noun phrases)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t>&lt;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B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</a:t>
                      </a:r>
                      <a:r>
                        <a:t>&gt;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Event Tokens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Variable Matrices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Probability Distribution Functions of Variables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Boolean variables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Objects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Propositional Statements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Operator（Verb Phrases）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t>{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encd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enum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eval</a:t>
                      </a:r>
                      <a:r>
                        <a:t>}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Token Transformations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Time-based Evolution Operator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Conditional Probability Distribution Matrices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</a:rPr>
                        <a:t>Logical Rules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Morphisms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 dirty="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Guidance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t>Expression of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Relations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Kev-Value Pairs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Topological Relations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Variable Dependency Expression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Causal Dependency Structures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Assumptions and Assertions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Arrow</a:t>
                      </a:r>
                      <a:r>
                        <a:t>/</a:t>
                      </a:r>
                    </a:p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Function</a:t>
                      </a:r>
                      <a:r>
                        <a:t>/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Morphism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Assumptions and Assertions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Time Scales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Defined Time Scale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Discrete Time Domain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Continuous Time domains expressed in regular discrete Intervals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A-temporal assumption in data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Defined Time Scales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Defined Time Domain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User Defined Time Domain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Formal Semantics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Reachability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Queueing Theory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Variable values over time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Marginal Probability Distribution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Logical Specifications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Universal Constructs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Variable Naming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Execution Engine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Algebraic Composition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</a:rPr>
                        <a:t>Petri-Net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Numerical Systems of Equation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Bayes Belief Network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</a:rPr>
                        <a:t>SAT Solver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solidFill>
                            <a:srgbClr val="1D1D1A"/>
                          </a:solidFill>
                        </a:rPr>
                        <a:t>Olog/Catlab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Induction/Reduction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207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sz="1100">
                          <a:latin typeface="+mj-lt"/>
                          <a:ea typeface="+mj-ea"/>
                          <a:cs typeface="+mj-cs"/>
                          <a:sym typeface="Calibri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Application Areas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Design and Optimization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Correctness Validation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Trend Analysis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Anomoly Detection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System Verification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Pure Math</a:t>
                      </a:r>
                    </a:p>
                  </a:txBody>
                  <a:tcPr marL="25400" marR="25400" marT="25400" marB="25400" anchor="ctr" horzOverflow="overflow"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100"/>
                      </a:pPr>
                      <a:r>
                        <a:rPr dirty="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Design Contract Verification</a:t>
                      </a:r>
                    </a:p>
                  </a:txBody>
                  <a:tcPr marL="25400" marR="25400" marT="25400" marB="25400" anchor="ctr" horzOverflow="overflow">
                    <a:lnR w="6350">
                      <a:solidFill>
                        <a:srgbClr val="1D1D1A"/>
                      </a:solidFill>
                      <a:miter/>
                    </a:lnR>
                    <a:lnB w="6350">
                      <a:solidFill>
                        <a:srgbClr val="1D1D1A"/>
                      </a:solidFill>
                      <a:miter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183" name="Rounded Rectangle 3"/>
          <p:cNvSpPr/>
          <p:nvPr/>
        </p:nvSpPr>
        <p:spPr>
          <a:xfrm>
            <a:off x="2162651" y="1835519"/>
            <a:ext cx="1516697" cy="4905097"/>
          </a:xfrm>
          <a:prstGeom prst="roundRect">
            <a:avLst>
              <a:gd name="adj" fmla="val 16667"/>
            </a:avLst>
          </a:prstGeom>
          <a:ln w="635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518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710" y="819824"/>
            <a:ext cx="745978" cy="542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5" name="Picture 2" descr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484" y="1417117"/>
            <a:ext cx="900901" cy="468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6" name="Picture 4" descr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6254" y="1294402"/>
            <a:ext cx="680897" cy="680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7" name="Picture 12" descr="Picture 1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7015" y="1305768"/>
            <a:ext cx="1023013" cy="631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8" name="Picture 12" descr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8373" y="1380614"/>
            <a:ext cx="900901" cy="504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9" name="Picture 2" descr="Picture 2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76435" y="1361580"/>
            <a:ext cx="920607" cy="469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0" name="Picture 4" descr="Picture 4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2211" y="1219071"/>
            <a:ext cx="680897" cy="689976"/>
          </a:xfrm>
          <a:prstGeom prst="rect">
            <a:avLst/>
          </a:prstGeom>
          <a:ln w="12700">
            <a:miter lim="400000"/>
          </a:ln>
        </p:spPr>
      </p:pic>
      <p:sp>
        <p:nvSpPr>
          <p:cNvPr id="5191" name="TextBox 1"/>
          <p:cNvSpPr txBox="1"/>
          <p:nvPr/>
        </p:nvSpPr>
        <p:spPr>
          <a:xfrm>
            <a:off x="2377523" y="1344266"/>
            <a:ext cx="98246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14"/>
              </a:defRPr>
            </a:lvl1pPr>
          </a:lstStyle>
          <a:p>
            <a:pPr>
              <a:defRPr>
                <a:solidFill>
                  <a:srgbClr val="FF0000"/>
                </a:solidFill>
                <a:uFillTx/>
              </a:defRPr>
            </a:pPr>
            <a:r>
              <a:rPr dirty="0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14"/>
              </a:rPr>
              <a:t>AoS</a:t>
            </a:r>
          </a:p>
        </p:txBody>
      </p:sp>
      <p:pic>
        <p:nvPicPr>
          <p:cNvPr id="5192" name="Picture 2" descr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09789" y="806815"/>
            <a:ext cx="862437" cy="573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2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3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References</a:t>
            </a:r>
          </a:p>
        </p:txBody>
      </p:sp>
      <p:sp>
        <p:nvSpPr>
          <p:cNvPr id="6243" name="内容占位符 2"/>
          <p:cNvSpPr txBox="1"/>
          <p:nvPr/>
        </p:nvSpPr>
        <p:spPr>
          <a:xfrm>
            <a:off x="506792" y="1000935"/>
            <a:ext cx="11046090" cy="543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Han, Feng; Zhang, Kai (Oct 2021). "Nonlocal properties of quantum mechanics and the concept of entropy". To be published. 9 pages.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Lamport, Leslie (2020). Specifying Systems: The TLA+ Language and Tools for Hardware and Software Engineers. Microsoft Research.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周(Zhou）, 子衡(Ziheng) (May 1, 2017). 账户-新经济与新金融之路. 社会科学文献出版社.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ISBN</a:t>
            </a:r>
            <a:r>
              <a:t>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9787520104975</a:t>
            </a:r>
            <a:r>
              <a:t>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Lawvere, William; Schanuel, Stephen (January 8, 2009). Conceptual Mathematics_A First Introduction to Categories (2nd ed.) Cambridge University Press. 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Cardone, Felice; Hindley, J. Roger (2006). History of Lambda-calculus and Combinatory Logic (PDF), Publisher Elsevier.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Frazzoli, Emilio; Dahleh, Munther; Feron, Eric (December 2005).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4"/>
              </a:rPr>
              <a:t>"Maneuver-Based Motion Planning for Nonlinear Systems With Symmetries"</a:t>
            </a:r>
            <a:r>
              <a:t> (PDF). IEEE TRANSACTIONS ON ROBOTICS (VOL. 21, NO. 6 ed.). IEEE: 1077-1091.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Koo, Hsueh-Yung Benjamin (31 Jan 2005). A Meta-language for Systems Architecting (PDF) (Ph.D.), MIT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Dori, Dov (2002).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Object-Process Methodology:A Holistic Systems Paradigm</a:t>
            </a:r>
            <a:r>
              <a:t>. Springer Mac, LLC.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ISBN</a:t>
            </a:r>
            <a:r>
              <a:t>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6"/>
              </a:rPr>
              <a:t>978-3-540-65471-1</a:t>
            </a:r>
            <a:r>
              <a:t>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Slonneger, Kenneth; Kurtz, Barry L. (1995).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7"/>
              </a:rPr>
              <a:t>Formal Syntax and Semantics of Programming Languages:A Laboratory Based Approach</a:t>
            </a:r>
            <a:r>
              <a:t>. local page: Addison-Wesley.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ISBN</a:t>
            </a:r>
            <a:r>
              <a:t>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8"/>
              </a:rPr>
              <a:t>0-201-65697-3</a:t>
            </a:r>
            <a:r>
              <a:t>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Cousot, Patrick; Cousot, Radhia (1977).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9"/>
              </a:rPr>
              <a:t>Abstract interpretation: a unified lattice model for static analysis of programs by construction or approximation of fixpoints</a:t>
            </a:r>
            <a:r>
              <a:t> (PDF). 4th POPL. local page: ACM Press. p. 238-252.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Eilenberg, Samuel; MacLane, Saunders. 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10"/>
              </a:rPr>
              <a:t>"General Theory of Natural Equivalences"</a:t>
            </a:r>
            <a:r>
              <a:t>. Transactions of the American Mathematical Society (Vol. 58, No. 2 (Sep., 1945), ed.). American Mathematical Society: 231-294.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5" name="TextBox 1"/>
          <p:cNvSpPr txBox="1"/>
          <p:nvPr/>
        </p:nvSpPr>
        <p:spPr>
          <a:xfrm>
            <a:off x="713809" y="2862579"/>
            <a:ext cx="10355577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Acknowledgement:</a:t>
            </a:r>
          </a:p>
          <a:p>
            <a:pPr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  <a:p>
            <a:pPr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 Muhammad Haviz、余正军、刘喜华、Grace Koo、Michael Xia、周硕彦、王丰</a:t>
            </a:r>
          </a:p>
          <a:p>
            <a:pPr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endParaRPr/>
          </a:p>
          <a:p>
            <a:pPr>
              <a:defRPr sz="16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Who provided great feedback to this slide set.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4" name="Picture 2" descr="Picture 2"/>
          <p:cNvPicPr>
            <a:picLocks noChangeAspect="1"/>
          </p:cNvPicPr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2819092" y="1233781"/>
            <a:ext cx="6643666" cy="2349659"/>
          </a:xfrm>
          <a:prstGeom prst="rect">
            <a:avLst/>
          </a:prstGeom>
          <a:ln w="12700">
            <a:miter lim="400000"/>
          </a:ln>
          <a:effectLst>
            <a:reflection endPos="40000" dir="5400000" sy="-100000" algn="bl" rotWithShape="0"/>
          </a:effectLst>
        </p:spPr>
      </p:pic>
      <p:sp>
        <p:nvSpPr>
          <p:cNvPr id="5195" name="标题 1"/>
          <p:cNvSpPr txBox="1">
            <a:spLocks noGrp="1"/>
          </p:cNvSpPr>
          <p:nvPr>
            <p:ph type="title"/>
          </p:nvPr>
        </p:nvSpPr>
        <p:spPr>
          <a:xfrm>
            <a:off x="608379" y="234475"/>
            <a:ext cx="10980002" cy="468002"/>
          </a:xfrm>
          <a:prstGeom prst="rect">
            <a:avLst/>
          </a:prstGeom>
        </p:spPr>
        <p:txBody>
          <a:bodyPr/>
          <a:lstStyle/>
          <a:p>
            <a:pPr algn="ctr" defTabSz="411479">
              <a:defRPr sz="1079" b="1">
                <a:latin typeface="STXinwei"/>
                <a:ea typeface="STXinwei"/>
                <a:cs typeface="STXinwei"/>
                <a:sym typeface="STXinwei"/>
              </a:defRPr>
            </a:pPr>
            <a:r>
              <a:t>The Curse on the Tower of Babel（Reaching the Heaven）：</a:t>
            </a:r>
            <a:br/>
            <a:r>
              <a:t>A People that lost a common language for the construction of complex systems</a:t>
            </a:r>
          </a:p>
        </p:txBody>
      </p:sp>
      <p:pic>
        <p:nvPicPr>
          <p:cNvPr id="519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415" y="1066619"/>
            <a:ext cx="1231431" cy="895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442" y="5436496"/>
            <a:ext cx="1116412" cy="1187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8" name="Picture 12" descr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413" y="5655990"/>
            <a:ext cx="1401438" cy="784806"/>
          </a:xfrm>
          <a:prstGeom prst="rect">
            <a:avLst/>
          </a:prstGeom>
          <a:ln w="12700">
            <a:miter lim="400000"/>
          </a:ln>
        </p:spPr>
      </p:pic>
      <p:sp>
        <p:nvSpPr>
          <p:cNvPr id="5199" name="TextBox 9"/>
          <p:cNvSpPr txBox="1"/>
          <p:nvPr/>
        </p:nvSpPr>
        <p:spPr>
          <a:xfrm>
            <a:off x="167038" y="2107294"/>
            <a:ext cx="357254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Multi-agent and System Dynamics</a:t>
            </a:r>
          </a:p>
        </p:txBody>
      </p:sp>
      <p:pic>
        <p:nvPicPr>
          <p:cNvPr id="5200" name="Picture 2" descr="Picture 2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834" y="2575706"/>
            <a:ext cx="1632253" cy="847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1" name="Picture 4" descr="Picture 4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217" y="963931"/>
            <a:ext cx="1177489" cy="1177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2" name="Picture 6" descr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1392" y="4993125"/>
            <a:ext cx="1385459" cy="571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3" name="Picture 10" descr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0175" y="4355629"/>
            <a:ext cx="965572" cy="961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4" name="Picture 12" descr="Picture 12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26639" y="1946335"/>
            <a:ext cx="1215207" cy="750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5" name="Picture 14" descr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53666" y="5655990"/>
            <a:ext cx="1095078" cy="784806"/>
          </a:xfrm>
          <a:prstGeom prst="rect">
            <a:avLst/>
          </a:prstGeom>
          <a:ln w="12700">
            <a:miter lim="400000"/>
          </a:ln>
        </p:spPr>
      </p:pic>
      <p:sp>
        <p:nvSpPr>
          <p:cNvPr id="5206" name="TextBox 3"/>
          <p:cNvSpPr txBox="1"/>
          <p:nvPr/>
        </p:nvSpPr>
        <p:spPr>
          <a:xfrm>
            <a:off x="4481400" y="6080052"/>
            <a:ext cx="331905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Low Coverage, High Resolution</a:t>
            </a:r>
          </a:p>
        </p:txBody>
      </p:sp>
      <p:sp>
        <p:nvSpPr>
          <p:cNvPr id="5207" name="TextBox 15"/>
          <p:cNvSpPr txBox="1"/>
          <p:nvPr/>
        </p:nvSpPr>
        <p:spPr>
          <a:xfrm>
            <a:off x="8925033" y="3403856"/>
            <a:ext cx="32297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Focus on Relations, Structures</a:t>
            </a:r>
          </a:p>
        </p:txBody>
      </p:sp>
      <p:sp>
        <p:nvSpPr>
          <p:cNvPr id="5208" name="TextBox 16"/>
          <p:cNvSpPr txBox="1"/>
          <p:nvPr/>
        </p:nvSpPr>
        <p:spPr>
          <a:xfrm>
            <a:off x="4481400" y="779266"/>
            <a:ext cx="3319051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High Coverage, Low Resolution</a:t>
            </a:r>
          </a:p>
        </p:txBody>
      </p:sp>
      <p:sp>
        <p:nvSpPr>
          <p:cNvPr id="5209" name="TextBox 17"/>
          <p:cNvSpPr txBox="1"/>
          <p:nvPr/>
        </p:nvSpPr>
        <p:spPr>
          <a:xfrm>
            <a:off x="12485" y="3395462"/>
            <a:ext cx="345891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Focused on results and functions</a:t>
            </a:r>
          </a:p>
        </p:txBody>
      </p:sp>
      <p:cxnSp>
        <p:nvCxnSpPr>
          <p:cNvPr id="5210" name="Straight Arrow Connector 19"/>
          <p:cNvCxnSpPr>
            <a:stCxn id="5209" idx="0"/>
            <a:endCxn id="5207" idx="0"/>
          </p:cNvCxnSpPr>
          <p:nvPr/>
        </p:nvCxnSpPr>
        <p:spPr>
          <a:xfrm>
            <a:off x="1741941" y="3580882"/>
            <a:ext cx="8797970" cy="8395"/>
          </a:xfrm>
          <a:prstGeom prst="straightConnector1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</p:cxnSp>
      <p:cxnSp>
        <p:nvCxnSpPr>
          <p:cNvPr id="5211" name="Straight Arrow Connector 21"/>
          <p:cNvCxnSpPr>
            <a:stCxn id="5206" idx="0"/>
            <a:endCxn id="5208" idx="0"/>
          </p:cNvCxnSpPr>
          <p:nvPr/>
        </p:nvCxnSpPr>
        <p:spPr>
          <a:xfrm flipV="1">
            <a:off x="6140925" y="964685"/>
            <a:ext cx="1" cy="5300788"/>
          </a:xfrm>
          <a:prstGeom prst="straightConnector1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</p:cxnSp>
      <p:pic>
        <p:nvPicPr>
          <p:cNvPr id="5212" name="Picture 2" descr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31786" y="2560919"/>
            <a:ext cx="862437" cy="573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4" name="标题 1"/>
          <p:cNvSpPr txBox="1">
            <a:spLocks noGrp="1"/>
          </p:cNvSpPr>
          <p:nvPr>
            <p:ph type="title"/>
          </p:nvPr>
        </p:nvSpPr>
        <p:spPr>
          <a:xfrm>
            <a:off x="268873" y="216091"/>
            <a:ext cx="10980002" cy="468002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Historical Context of Algebra of System (AoS)</a:t>
            </a:r>
          </a:p>
        </p:txBody>
      </p:sp>
      <p:grpSp>
        <p:nvGrpSpPr>
          <p:cNvPr id="5217" name="内容占位符 2"/>
          <p:cNvGrpSpPr/>
          <p:nvPr/>
        </p:nvGrpSpPr>
        <p:grpSpPr>
          <a:xfrm>
            <a:off x="539998" y="870048"/>
            <a:ext cx="11137477" cy="1682814"/>
            <a:chOff x="0" y="0"/>
            <a:chExt cx="11137475" cy="1682813"/>
          </a:xfrm>
        </p:grpSpPr>
        <p:sp>
          <p:nvSpPr>
            <p:cNvPr id="5215" name="Rectangle"/>
            <p:cNvSpPr/>
            <p:nvPr/>
          </p:nvSpPr>
          <p:spPr>
            <a:xfrm>
              <a:off x="-1" y="0"/>
              <a:ext cx="11137477" cy="16828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801687">
                <a:lnSpc>
                  <a:spcPct val="150000"/>
                </a:lnSpc>
                <a:spcBef>
                  <a:spcPts val="400"/>
                </a:spcBef>
                <a:defRPr sz="2000" b="1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16" name="With the Chinese Astronaut Mr. Yang, Reaching Earth Orbit in 2003,，it stimulated America in a strategic way.…"/>
            <p:cNvSpPr/>
            <p:nvPr/>
          </p:nvSpPr>
          <p:spPr>
            <a:xfrm>
              <a:off x="45693" y="0"/>
              <a:ext cx="1104608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1" tIns="45691" rIns="45691" bIns="45691" numCol="1" anchor="t">
              <a:spAutoFit/>
            </a:bodyPr>
            <a:lstStyle/>
            <a:p>
              <a:pPr marL="457200" indent="-457200" defTabSz="801687">
                <a:lnSpc>
                  <a:spcPct val="150000"/>
                </a:lnSpc>
                <a:spcBef>
                  <a:spcPts val="400"/>
                </a:spcBef>
                <a:buClr>
                  <a:srgbClr val="990000"/>
                </a:buClr>
                <a:buSzPct val="75000"/>
                <a:buChar char="■"/>
                <a:defRPr b="1" i="1"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With the Chinese Astronaut Mr. Yang, Reaching Earth Orbit in 2003,</a:t>
              </a:r>
              <a:r>
                <a:rPr i="0"/>
                <a:t>，it stimulated America in a strategic way.</a:t>
              </a:r>
              <a:endParaRPr sz="2000">
                <a:latin typeface="+mj-lt"/>
                <a:ea typeface="+mj-ea"/>
                <a:cs typeface="+mj-cs"/>
                <a:sym typeface="Calibri"/>
              </a:endParaRPr>
            </a:p>
            <a:p>
              <a:pPr marL="457200" indent="-457200" defTabSz="801687">
                <a:lnSpc>
                  <a:spcPct val="150000"/>
                </a:lnSpc>
                <a:spcBef>
                  <a:spcPts val="400"/>
                </a:spcBef>
                <a:buClr>
                  <a:srgbClr val="990000"/>
                </a:buClr>
                <a:buSzPct val="75000"/>
                <a:buChar char="■"/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pPr>
              <a:r>
                <a:t>NASA organized </a:t>
              </a:r>
              <a:r>
                <a:rPr b="1"/>
                <a:t>MIT and Boeing in a Land on Mars Design Competition</a:t>
              </a:r>
              <a:endParaRPr sz="2000" b="1"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5218" name="TextBox 4"/>
          <p:cNvSpPr txBox="1"/>
          <p:nvPr/>
        </p:nvSpPr>
        <p:spPr>
          <a:xfrm>
            <a:off x="1852571" y="2227302"/>
            <a:ext cx="915416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James, R. Hansen,  Societal impact of Spaceflight,  NASA History Division, 2007</a:t>
            </a:r>
            <a:endParaRPr>
              <a:latin typeface="+mj-lt"/>
              <a:ea typeface="+mj-ea"/>
              <a:cs typeface="+mj-cs"/>
              <a:sym typeface="Calibri"/>
            </a:endParaRPr>
          </a:p>
          <a:p>
            <a:pPr>
              <a:defRPr sz="12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	Chapter 7, (</a:t>
            </a: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The TaikonauT  as Icon: the Cultural and   Political Significance of Yang Liwei,   China’s First Space Traveler</a:t>
            </a:r>
            <a:r>
              <a:t>)</a:t>
            </a:r>
          </a:p>
        </p:txBody>
      </p:sp>
      <p:pic>
        <p:nvPicPr>
          <p:cNvPr id="5219" name="Picture 5" descr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593" y="2948016"/>
            <a:ext cx="5584543" cy="3354454"/>
          </a:xfrm>
          <a:prstGeom prst="rect">
            <a:avLst/>
          </a:prstGeom>
          <a:ln w="12700">
            <a:miter lim="400000"/>
          </a:ln>
        </p:spPr>
      </p:pic>
      <p:sp>
        <p:nvSpPr>
          <p:cNvPr id="5220" name="TextBox 8"/>
          <p:cNvSpPr txBox="1"/>
          <p:nvPr/>
        </p:nvSpPr>
        <p:spPr>
          <a:xfrm>
            <a:off x="6836506" y="6427113"/>
            <a:ext cx="3704715" cy="39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+mj-lt"/>
                <a:ea typeface="+mj-ea"/>
                <a:cs typeface="+mj-cs"/>
                <a:sym typeface="Calibr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Global Times: Story of China's first taikonaut's one day in space lights up internet, highlights country's space advancements</a:t>
            </a:r>
          </a:p>
        </p:txBody>
      </p:sp>
      <p:sp>
        <p:nvSpPr>
          <p:cNvPr id="5221" name="TextBox 10"/>
          <p:cNvSpPr txBox="1"/>
          <p:nvPr/>
        </p:nvSpPr>
        <p:spPr>
          <a:xfrm>
            <a:off x="1271837" y="6326213"/>
            <a:ext cx="2902548" cy="452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0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President Kennedy, von Braun and 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Dr. </a:t>
            </a:r>
            <a:r>
              <a:t>Bob Seamans（NASA’s Associate Administrator)</a:t>
            </a:r>
          </a:p>
        </p:txBody>
      </p:sp>
      <p:pic>
        <p:nvPicPr>
          <p:cNvPr id="5222" name="Group 3" descr="Group 3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99" y="2920214"/>
            <a:ext cx="4366225" cy="3354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标题 1"/>
          <p:cNvSpPr txBox="1">
            <a:spLocks noGrp="1"/>
          </p:cNvSpPr>
          <p:nvPr>
            <p:ph type="title"/>
          </p:nvPr>
        </p:nvSpPr>
        <p:spPr>
          <a:xfrm>
            <a:off x="268873" y="216091"/>
            <a:ext cx="10980002" cy="468002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AoS: formalize the process of Decision-Making</a:t>
            </a:r>
          </a:p>
        </p:txBody>
      </p:sp>
      <p:sp>
        <p:nvSpPr>
          <p:cNvPr id="5225" name="内容占位符 2"/>
          <p:cNvSpPr txBox="1"/>
          <p:nvPr/>
        </p:nvSpPr>
        <p:spPr>
          <a:xfrm>
            <a:off x="585692" y="1097455"/>
            <a:ext cx="6390110" cy="2155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500"/>
              </a:spcBef>
              <a:buClr>
                <a:srgbClr val="990000"/>
              </a:buClr>
              <a:buSzPct val="75000"/>
              <a:buChar char="■"/>
              <a:defRPr sz="14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The Challenge to Systems Engineering：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Hard Decisions：Political trade offs between Inter-domain knowledge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Lack of Precision：Insufficient or overwhelming Model complexity</a:t>
            </a:r>
          </a:p>
          <a:p>
            <a:pPr marL="914400" lvl="1" indent="-457200" defTabSz="801687">
              <a:lnSpc>
                <a:spcPct val="150000"/>
              </a:lnSpc>
              <a:buClr>
                <a:srgbClr val="006699"/>
              </a:buClr>
              <a:buSzPct val="65000"/>
              <a:buFont typeface="Arial"/>
              <a:buChar char="►"/>
              <a:defRPr sz="1400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pPr>
            <a:r>
              <a:t>When to reach a decisions：Decisions are either made pre-maturely or too late</a:t>
            </a:r>
          </a:p>
        </p:txBody>
      </p:sp>
      <p:pic>
        <p:nvPicPr>
          <p:cNvPr id="5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455" y="934719"/>
            <a:ext cx="4062419" cy="5262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7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91" y="3451478"/>
            <a:ext cx="4973563" cy="3242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8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926" y="3660111"/>
            <a:ext cx="2178630" cy="3033519"/>
          </a:xfrm>
          <a:prstGeom prst="rect">
            <a:avLst/>
          </a:prstGeom>
          <a:ln w="25400">
            <a:solidFill>
              <a:srgbClr val="42719B"/>
            </a:solidFill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0" name="Picture 8" descr="Picture 8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5" y="1229006"/>
            <a:ext cx="3215127" cy="2203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1" name="Picture 21" descr="Picture 21"/>
          <p:cNvPicPr>
            <a:picLocks noChangeAspect="1"/>
          </p:cNvPicPr>
          <p:nvPr/>
        </p:nvPicPr>
        <p:blipFill>
          <a:blip r:embed="rId4"/>
          <a:srcRect t="9742" b="7552"/>
          <a:stretch>
            <a:fillRect/>
          </a:stretch>
        </p:blipFill>
        <p:spPr>
          <a:xfrm>
            <a:off x="7687685" y="1149758"/>
            <a:ext cx="4451006" cy="2399756"/>
          </a:xfrm>
          <a:prstGeom prst="rect">
            <a:avLst/>
          </a:prstGeom>
          <a:ln w="12700">
            <a:miter lim="400000"/>
          </a:ln>
        </p:spPr>
      </p:pic>
      <p:sp>
        <p:nvSpPr>
          <p:cNvPr id="5232" name="标题 1"/>
          <p:cNvSpPr txBox="1">
            <a:spLocks noGrp="1"/>
          </p:cNvSpPr>
          <p:nvPr>
            <p:ph type="title"/>
          </p:nvPr>
        </p:nvSpPr>
        <p:spPr>
          <a:xfrm>
            <a:off x="268873" y="216091"/>
            <a:ext cx="10980002" cy="468002"/>
          </a:xfrm>
          <a:prstGeom prst="rect">
            <a:avLst/>
          </a:prstGeom>
        </p:spPr>
        <p:txBody>
          <a:bodyPr/>
          <a:lstStyle>
            <a:lvl1pPr algn="ctr" defTabSz="905255">
              <a:defRPr sz="2376" b="1"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Inter-Disciplinary and Multi-Scale Decision</a:t>
            </a:r>
          </a:p>
        </p:txBody>
      </p:sp>
      <p:pic>
        <p:nvPicPr>
          <p:cNvPr id="5233" name="Picture 2" descr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7684" y="3977837"/>
            <a:ext cx="2971801" cy="247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4" name="Picture 2" descr="Picture 2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7279" y="3977838"/>
            <a:ext cx="3223462" cy="2476501"/>
          </a:xfrm>
          <a:prstGeom prst="rect">
            <a:avLst/>
          </a:prstGeom>
          <a:ln w="12700">
            <a:miter lim="400000"/>
          </a:ln>
        </p:spPr>
      </p:pic>
      <p:sp>
        <p:nvSpPr>
          <p:cNvPr id="5235" name="TextBox 3"/>
          <p:cNvSpPr txBox="1"/>
          <p:nvPr/>
        </p:nvSpPr>
        <p:spPr>
          <a:xfrm>
            <a:off x="8306938" y="6460144"/>
            <a:ext cx="172923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+mj-lt"/>
                <a:ea typeface="+mj-ea"/>
                <a:cs typeface="+mj-cs"/>
                <a:sym typeface="Calibri"/>
                <a:hlinkClick r:id="rId5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NASA History Site</a:t>
            </a:r>
          </a:p>
        </p:txBody>
      </p:sp>
      <p:sp>
        <p:nvSpPr>
          <p:cNvPr id="5236" name="TextBox 12"/>
          <p:cNvSpPr txBox="1"/>
          <p:nvPr/>
        </p:nvSpPr>
        <p:spPr>
          <a:xfrm>
            <a:off x="4588973" y="3295598"/>
            <a:ext cx="3018815" cy="22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000" b="1"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+mj-lt"/>
                <a:ea typeface="+mj-ea"/>
                <a:cs typeface="+mj-cs"/>
                <a:sym typeface="Calibri"/>
                <a:hlinkClick r:id="rId9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9"/>
              </a:rPr>
              <a:t>President Kennedy Challenges NASA to Go to the Moon</a:t>
            </a:r>
          </a:p>
        </p:txBody>
      </p:sp>
      <p:sp>
        <p:nvSpPr>
          <p:cNvPr id="5237" name="Straight Connector 22"/>
          <p:cNvSpPr/>
          <p:nvPr/>
        </p:nvSpPr>
        <p:spPr>
          <a:xfrm>
            <a:off x="10515733" y="684091"/>
            <a:ext cx="1" cy="2446323"/>
          </a:xfrm>
          <a:prstGeom prst="line">
            <a:avLst/>
          </a:prstGeom>
          <a:ln w="63500">
            <a:solidFill>
              <a:srgbClr val="FF0000"/>
            </a:solidFill>
            <a:prstDash val="sys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38" name="Straight Arrow Connector 23"/>
          <p:cNvSpPr/>
          <p:nvPr/>
        </p:nvSpPr>
        <p:spPr>
          <a:xfrm>
            <a:off x="10062716" y="762000"/>
            <a:ext cx="453017" cy="0"/>
          </a:xfrm>
          <a:prstGeom prst="line">
            <a:avLst/>
          </a:prstGeom>
          <a:ln w="635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39" name="内容占位符 2"/>
          <p:cNvSpPr txBox="1"/>
          <p:nvPr/>
        </p:nvSpPr>
        <p:spPr>
          <a:xfrm>
            <a:off x="7732484" y="319432"/>
            <a:ext cx="2882200" cy="472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>
            <a:lvl1pPr defTabSz="801687">
              <a:lnSpc>
                <a:spcPct val="150000"/>
              </a:lnSpc>
              <a:spcBef>
                <a:spcPts val="400"/>
              </a:spcBef>
              <a:defRPr sz="1000"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Send a man to the moon and get him back on earth safely before the end of this decade!</a:t>
            </a:r>
          </a:p>
        </p:txBody>
      </p:sp>
      <p:grpSp>
        <p:nvGrpSpPr>
          <p:cNvPr id="5242" name="Right Arrow 26"/>
          <p:cNvGrpSpPr/>
          <p:nvPr/>
        </p:nvGrpSpPr>
        <p:grpSpPr>
          <a:xfrm>
            <a:off x="6947360" y="1302164"/>
            <a:ext cx="2627719" cy="2898666"/>
            <a:chOff x="0" y="0"/>
            <a:chExt cx="2627717" cy="2898664"/>
          </a:xfrm>
        </p:grpSpPr>
        <p:sp>
          <p:nvSpPr>
            <p:cNvPr id="5240" name="Arrow"/>
            <p:cNvSpPr/>
            <p:nvPr/>
          </p:nvSpPr>
          <p:spPr>
            <a:xfrm rot="3012854">
              <a:off x="-194175" y="995375"/>
              <a:ext cx="3016067" cy="90791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A5A5A5">
                <a:alpha val="50000"/>
              </a:srgbClr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41" name="Financial and Administrative Supports"/>
            <p:cNvSpPr txBox="1"/>
            <p:nvPr/>
          </p:nvSpPr>
          <p:spPr>
            <a:xfrm rot="3012854">
              <a:off x="-101240" y="1037002"/>
              <a:ext cx="2684950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Financial and Administrative Supports</a:t>
              </a:r>
            </a:p>
          </p:txBody>
        </p:sp>
      </p:grpSp>
      <p:grpSp>
        <p:nvGrpSpPr>
          <p:cNvPr id="5245" name="Left-Right Arrow 28"/>
          <p:cNvGrpSpPr/>
          <p:nvPr/>
        </p:nvGrpSpPr>
        <p:grpSpPr>
          <a:xfrm>
            <a:off x="4760740" y="4785824"/>
            <a:ext cx="2926945" cy="952501"/>
            <a:chOff x="0" y="0"/>
            <a:chExt cx="2926944" cy="952500"/>
          </a:xfrm>
        </p:grpSpPr>
        <p:sp>
          <p:nvSpPr>
            <p:cNvPr id="5243" name="Double Arrow"/>
            <p:cNvSpPr/>
            <p:nvPr/>
          </p:nvSpPr>
          <p:spPr>
            <a:xfrm>
              <a:off x="0" y="0"/>
              <a:ext cx="2926945" cy="9525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E7E6E6">
                <a:alpha val="50000"/>
              </a:srgbClr>
            </a:solidFill>
            <a:ln w="12700" cap="flat">
              <a:solidFill>
                <a:srgbClr val="42719B"/>
              </a:solidFill>
              <a:prstDash val="dash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44" name="Inter-Departmental Negotiation and Collaboration"/>
            <p:cNvSpPr txBox="1"/>
            <p:nvPr/>
          </p:nvSpPr>
          <p:spPr>
            <a:xfrm>
              <a:off x="290194" y="11430"/>
              <a:ext cx="2346556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Inter-Departmental Negotiation and Collaboration</a:t>
              </a:r>
            </a:p>
          </p:txBody>
        </p:sp>
      </p:grpSp>
      <p:grpSp>
        <p:nvGrpSpPr>
          <p:cNvPr id="5248" name="Left Arrow 29"/>
          <p:cNvGrpSpPr/>
          <p:nvPr/>
        </p:nvGrpSpPr>
        <p:grpSpPr>
          <a:xfrm>
            <a:off x="2728878" y="1317181"/>
            <a:ext cx="2501420" cy="2883650"/>
            <a:chOff x="0" y="0"/>
            <a:chExt cx="2501418" cy="2883649"/>
          </a:xfrm>
        </p:grpSpPr>
        <p:sp>
          <p:nvSpPr>
            <p:cNvPr id="5246" name="Arrow"/>
            <p:cNvSpPr/>
            <p:nvPr/>
          </p:nvSpPr>
          <p:spPr>
            <a:xfrm rot="18461999">
              <a:off x="-240797" y="1013862"/>
              <a:ext cx="2983012" cy="855925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E7E6E6">
                <a:alpha val="50000"/>
              </a:srgbClr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5247" name="Technical Solutions and Implementation"/>
            <p:cNvSpPr txBox="1"/>
            <p:nvPr/>
          </p:nvSpPr>
          <p:spPr>
            <a:xfrm rot="18461999">
              <a:off x="-16309" y="1032051"/>
              <a:ext cx="2664891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000000"/>
                  </a:solidFill>
                  <a:latin typeface="STXinwei"/>
                  <a:ea typeface="STXinwei"/>
                  <a:cs typeface="STXinwei"/>
                  <a:sym typeface="STXinwei"/>
                </a:defRPr>
              </a:lvl1pPr>
            </a:lstStyle>
            <a:p>
              <a:r>
                <a:t>Technical Solutions and Implementation</a:t>
              </a:r>
            </a:p>
          </p:txBody>
        </p:sp>
      </p:grpSp>
      <p:pic>
        <p:nvPicPr>
          <p:cNvPr id="5249" name="Picture 4" descr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5725" y="717169"/>
            <a:ext cx="2785313" cy="2479406"/>
          </a:xfrm>
          <a:prstGeom prst="rect">
            <a:avLst/>
          </a:prstGeom>
          <a:ln w="12700">
            <a:miter lim="400000"/>
          </a:ln>
        </p:spPr>
      </p:pic>
      <p:sp>
        <p:nvSpPr>
          <p:cNvPr id="5250" name="TextBox 33"/>
          <p:cNvSpPr txBox="1"/>
          <p:nvPr/>
        </p:nvSpPr>
        <p:spPr>
          <a:xfrm>
            <a:off x="2156533" y="6454337"/>
            <a:ext cx="172923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+mj-lt"/>
                <a:ea typeface="+mj-ea"/>
                <a:cs typeface="+mj-cs"/>
                <a:sym typeface="Calibri"/>
                <a:hlinkClick r:id="rId5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5"/>
              </a:rPr>
              <a:t>NASA History Site</a:t>
            </a:r>
          </a:p>
        </p:txBody>
      </p:sp>
      <p:sp>
        <p:nvSpPr>
          <p:cNvPr id="5251" name="内容占位符 2"/>
          <p:cNvSpPr txBox="1"/>
          <p:nvPr/>
        </p:nvSpPr>
        <p:spPr>
          <a:xfrm>
            <a:off x="9581260" y="3295598"/>
            <a:ext cx="1551209" cy="789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1" tIns="45691" rIns="45691" bIns="45691">
            <a:spAutoFit/>
          </a:bodyPr>
          <a:lstStyle>
            <a:lvl1pPr defTabSz="801687">
              <a:lnSpc>
                <a:spcPct val="150000"/>
              </a:lnSpc>
              <a:spcBef>
                <a:spcPts val="400"/>
              </a:spcBef>
              <a:defRPr b="1">
                <a:solidFill>
                  <a:srgbClr val="0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Cash Flow Schedule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" name="矩形 1"/>
          <p:cNvSpPr txBox="1"/>
          <p:nvPr/>
        </p:nvSpPr>
        <p:spPr>
          <a:xfrm>
            <a:off x="1743547" y="221743"/>
            <a:ext cx="870968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914331">
              <a:defRPr sz="2400">
                <a:solidFill>
                  <a:srgbClr val="C00000"/>
                </a:solidFill>
                <a:latin typeface="STXinwei"/>
                <a:ea typeface="STXinwei"/>
                <a:cs typeface="STXinwei"/>
                <a:sym typeface="STXinwei"/>
              </a:defRPr>
            </a:lvl1pPr>
          </a:lstStyle>
          <a:p>
            <a:r>
              <a:t>The Focus of Decision：Mission Complexity and Size of Rocket</a:t>
            </a:r>
          </a:p>
        </p:txBody>
      </p:sp>
      <p:sp>
        <p:nvSpPr>
          <p:cNvPr id="5254" name="TextBox 1"/>
          <p:cNvSpPr txBox="1"/>
          <p:nvPr/>
        </p:nvSpPr>
        <p:spPr>
          <a:xfrm>
            <a:off x="852964" y="6014508"/>
            <a:ext cx="534854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2"/>
              </a:rPr>
              <a:t>Which way to the moon? Lunar Landing Techniques</a:t>
            </a:r>
          </a:p>
        </p:txBody>
      </p:sp>
      <p:pic>
        <p:nvPicPr>
          <p:cNvPr id="5255" name="Picture 3" descr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121" y="1344892"/>
            <a:ext cx="3888841" cy="2258667"/>
          </a:xfrm>
          <a:prstGeom prst="rect">
            <a:avLst/>
          </a:prstGeom>
          <a:ln w="12700">
            <a:miter lim="400000"/>
          </a:ln>
        </p:spPr>
      </p:pic>
      <p:sp>
        <p:nvSpPr>
          <p:cNvPr id="5256" name="TextBox 4"/>
          <p:cNvSpPr txBox="1"/>
          <p:nvPr/>
        </p:nvSpPr>
        <p:spPr>
          <a:xfrm>
            <a:off x="7697181" y="978121"/>
            <a:ext cx="442421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Mechanical Structures of various Solutions</a:t>
            </a:r>
          </a:p>
        </p:txBody>
      </p:sp>
      <p:pic>
        <p:nvPicPr>
          <p:cNvPr id="5257" name="Picture 5" descr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3" y="4389959"/>
            <a:ext cx="4553123" cy="2246298"/>
          </a:xfrm>
          <a:prstGeom prst="rect">
            <a:avLst/>
          </a:prstGeom>
          <a:ln w="12700">
            <a:miter lim="400000"/>
          </a:ln>
        </p:spPr>
      </p:pic>
      <p:sp>
        <p:nvSpPr>
          <p:cNvPr id="5258" name="TextBox 12"/>
          <p:cNvSpPr txBox="1"/>
          <p:nvPr/>
        </p:nvSpPr>
        <p:spPr>
          <a:xfrm>
            <a:off x="7413449" y="3772889"/>
            <a:ext cx="47252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latin typeface="STXinwei"/>
                <a:ea typeface="STXinwei"/>
                <a:cs typeface="STXinwei"/>
                <a:sym typeface="STXinwei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C7000B"/>
                </a:solidFill>
                <a:uFill>
                  <a:solidFill>
                    <a:srgbClr val="C7000B"/>
                  </a:solidFill>
                </a:uFill>
                <a:hlinkClick r:id="rId3"/>
              </a:rPr>
              <a:t>The sizes of Rockets given different Solutions</a:t>
            </a:r>
          </a:p>
        </p:txBody>
      </p:sp>
      <p:pic>
        <p:nvPicPr>
          <p:cNvPr id="5259" name="Picture 6" descr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81" y="3513042"/>
            <a:ext cx="2000066" cy="2000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0" name="Picture 12" descr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8780" y="1665878"/>
            <a:ext cx="628460" cy="666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1" name="Picture 6" descr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8701" y="3513042"/>
            <a:ext cx="2000066" cy="2000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2" name="Picture 12" descr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9598" y="1665878"/>
            <a:ext cx="628460" cy="666899"/>
          </a:xfrm>
          <a:prstGeom prst="rect">
            <a:avLst/>
          </a:prstGeom>
          <a:ln w="12700">
            <a:miter lim="400000"/>
          </a:ln>
        </p:spPr>
      </p:pic>
      <p:sp>
        <p:nvSpPr>
          <p:cNvPr id="5263" name="Curved Connector 10"/>
          <p:cNvSpPr/>
          <p:nvPr/>
        </p:nvSpPr>
        <p:spPr>
          <a:xfrm flipH="1" flipV="1">
            <a:off x="2041680" y="1826942"/>
            <a:ext cx="844866" cy="2686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44" y="0"/>
                </a:moveTo>
                <a:cubicBezTo>
                  <a:pt x="2922" y="0"/>
                  <a:pt x="0" y="5277"/>
                  <a:pt x="0" y="10554"/>
                </a:cubicBezTo>
                <a:cubicBezTo>
                  <a:pt x="0" y="15831"/>
                  <a:pt x="5400" y="21108"/>
                  <a:pt x="10800" y="21108"/>
                </a:cubicBezTo>
                <a:cubicBezTo>
                  <a:pt x="16200" y="21108"/>
                  <a:pt x="21600" y="21354"/>
                  <a:pt x="21600" y="21600"/>
                </a:cubicBezTo>
              </a:path>
            </a:pathLst>
          </a:custGeom>
          <a:ln w="6350">
            <a:solidFill>
              <a:srgbClr val="5B9BD5"/>
            </a:solidFill>
            <a:prstDash val="dash"/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264" name="TextBox 17"/>
          <p:cNvSpPr txBox="1"/>
          <p:nvPr/>
        </p:nvSpPr>
        <p:spPr>
          <a:xfrm>
            <a:off x="686331" y="1174619"/>
            <a:ext cx="226758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Direct Ascend/Descend</a:t>
            </a:r>
          </a:p>
        </p:txBody>
      </p:sp>
      <p:sp>
        <p:nvSpPr>
          <p:cNvPr id="5265" name="TextBox 27"/>
          <p:cNvSpPr txBox="1"/>
          <p:nvPr/>
        </p:nvSpPr>
        <p:spPr>
          <a:xfrm>
            <a:off x="3807498" y="1174619"/>
            <a:ext cx="2318258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Lunar Orbit Rendezvous</a:t>
            </a:r>
          </a:p>
        </p:txBody>
      </p:sp>
      <p:sp>
        <p:nvSpPr>
          <p:cNvPr id="5266" name="Oval 18"/>
          <p:cNvSpPr/>
          <p:nvPr/>
        </p:nvSpPr>
        <p:spPr>
          <a:xfrm>
            <a:off x="4421325" y="1527599"/>
            <a:ext cx="977133" cy="982843"/>
          </a:xfrm>
          <a:prstGeom prst="ellipse">
            <a:avLst/>
          </a:prstGeom>
          <a:ln w="12700">
            <a:solidFill>
              <a:srgbClr val="42719B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5267" name="Curved Connector 29"/>
          <p:cNvSpPr/>
          <p:nvPr/>
        </p:nvSpPr>
        <p:spPr>
          <a:xfrm rot="16200000" flipV="1">
            <a:off x="4434342" y="2983135"/>
            <a:ext cx="2328542" cy="400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6350">
            <a:solidFill>
              <a:srgbClr val="5B9BD5"/>
            </a:solidFill>
            <a:prstDash val="dash"/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封面页_图片版 ">
  <a:themeElements>
    <a:clrScheme name="封面页_图片版 ">
      <a:dk1>
        <a:srgbClr val="1D1D1A"/>
      </a:dk1>
      <a:lt1>
        <a:srgbClr val="03031D"/>
      </a:lt1>
      <a:dk2>
        <a:srgbClr val="A7A7A7"/>
      </a:dk2>
      <a:lt2>
        <a:srgbClr val="535353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0000FF"/>
      </a:hlink>
      <a:folHlink>
        <a:srgbClr val="FF00FF"/>
      </a:folHlink>
    </a:clrScheme>
    <a:fontScheme name="封面页_图片版 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封面页_图片版 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66666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封面页_图片版 ">
  <a:themeElements>
    <a:clrScheme name="封面页_图片版 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0000FF"/>
      </a:hlink>
      <a:folHlink>
        <a:srgbClr val="FF00FF"/>
      </a:folHlink>
    </a:clrScheme>
    <a:fontScheme name="封面页_图片版 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封面页_图片版 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66666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1D1D1A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3885</Words>
  <Application>Microsoft Macintosh PowerPoint</Application>
  <PresentationFormat>Widescreen</PresentationFormat>
  <Paragraphs>665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61" baseType="lpstr">
      <vt:lpstr>FrutigerNext LT Bold</vt:lpstr>
      <vt:lpstr>FrutigerNext LT Light</vt:lpstr>
      <vt:lpstr>FrutigerNext LT Medium</vt:lpstr>
      <vt:lpstr>FrutigerNext LT Regular</vt:lpstr>
      <vt:lpstr>Microsoft YaHei</vt:lpstr>
      <vt:lpstr>Microsoft YaHei</vt:lpstr>
      <vt:lpstr>MS PGothic</vt:lpstr>
      <vt:lpstr>黑体</vt:lpstr>
      <vt:lpstr>SimSun</vt:lpstr>
      <vt:lpstr>华文细黑</vt:lpstr>
      <vt:lpstr>STXinwei</vt:lpstr>
      <vt:lpstr>Academy Engraved LET Plain:1.0</vt:lpstr>
      <vt:lpstr>Arial</vt:lpstr>
      <vt:lpstr>Calibri</vt:lpstr>
      <vt:lpstr>Calibri Light</vt:lpstr>
      <vt:lpstr>Cambria Math</vt:lpstr>
      <vt:lpstr>Helvetica</vt:lpstr>
      <vt:lpstr>Lato</vt:lpstr>
      <vt:lpstr>Times New Roman</vt:lpstr>
      <vt:lpstr>封面页_图片版 </vt:lpstr>
      <vt:lpstr>PowerPoint Presentation</vt:lpstr>
      <vt:lpstr>PowerPoint Presentation</vt:lpstr>
      <vt:lpstr>System Design requires knowledge that are Inter-Disciplinary、Multi-Scale in nature</vt:lpstr>
      <vt:lpstr>Decision Support Mechanisms are scattered across many models of computation</vt:lpstr>
      <vt:lpstr>The Curse on the Tower of Babel（Reaching the Heaven）： A People that lost a common language for the construction of complex systems</vt:lpstr>
      <vt:lpstr>The Historical Context of Algebra of System (AoS)</vt:lpstr>
      <vt:lpstr>AoS: formalize the process of Decision-Making</vt:lpstr>
      <vt:lpstr>Inter-Disciplinary and Multi-Scale Decision</vt:lpstr>
      <vt:lpstr>PowerPoint Presentation</vt:lpstr>
      <vt:lpstr>PowerPoint Presentation</vt:lpstr>
      <vt:lpstr>PowerPoint Presentation</vt:lpstr>
      <vt:lpstr>What is Algebra？What are Systems？</vt:lpstr>
      <vt:lpstr>Methodology：Apply algebraic principle to ensure closure in data content</vt:lpstr>
      <vt:lpstr>PowerPoint Presentation</vt:lpstr>
      <vt:lpstr>Functional and Arithmetic calculation can be carried out in chasing the arrows</vt:lpstr>
      <vt:lpstr>PowerPoint Presentation</vt:lpstr>
      <vt:lpstr>“Named” Property Domain Specification： the textual representation of rewrite rules</vt:lpstr>
      <vt:lpstr>Compute Arithmetic Expressions using Arrows (Directed Relations)</vt:lpstr>
      <vt:lpstr>The Implementation of a system solution generator（in year 2004）</vt:lpstr>
      <vt:lpstr>(Live software demo)</vt:lpstr>
      <vt:lpstr>The Semantics of Key Value Pairs is a Declarative Language   (XML/JSON/YAML)</vt:lpstr>
      <vt:lpstr>Algebraic Closure of Model Space</vt:lpstr>
      <vt:lpstr>The THREE Necessary and Sufficient Conditions of Decision Making (The Main Thesis of Abstract Interpretation)</vt:lpstr>
      <vt:lpstr>All Data Types can be represented by Partially Ordered Set (POSet)</vt:lpstr>
      <vt:lpstr>The Influential Regions of Present Data can be bounded in Lattices</vt:lpstr>
      <vt:lpstr>The Closure Property of POSet/Lattice as a Language with Universal Expressiveness</vt:lpstr>
      <vt:lpstr>Formal Systems Design Methods and Tools</vt:lpstr>
      <vt:lpstr>Formal Representation of System Correctness</vt:lpstr>
      <vt:lpstr>System Modeling in an Iterative Search Process in the Solution Space （fixed point semantic formalize model interpolation）</vt:lpstr>
      <vt:lpstr>All Domains of Decision Problems can be converted into POSet</vt:lpstr>
      <vt:lpstr>AoS and DevOps</vt:lpstr>
      <vt:lpstr>From Logic Model to Programmable Web Page Interfaces</vt:lpstr>
      <vt:lpstr>The Over Arching Process of running Projects in AoS</vt:lpstr>
      <vt:lpstr>PowerPoint Presentation</vt:lpstr>
      <vt:lpstr>PowerPoint Presentation</vt:lpstr>
      <vt:lpstr>Representable Functor：A mathematical instrument to set up Namespaces wikipedia: Representable Functor</vt:lpstr>
      <vt:lpstr>Contributions of AoS （Algebraically represent and reason about decisions across local and global system concerns）</vt:lpstr>
      <vt:lpstr>Governing System Complexity must surpass the three-entangled Requirements</vt:lpstr>
      <vt:lpstr>Next Step： Incorporate AoS into PKC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50</cp:revision>
  <dcterms:modified xsi:type="dcterms:W3CDTF">2021-11-17T00:39:47Z</dcterms:modified>
</cp:coreProperties>
</file>